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media/image5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1"/>
  </p:notesMasterIdLst>
  <p:sldIdLst>
    <p:sldId id="3181" r:id="rId4"/>
    <p:sldId id="3282" r:id="rId5"/>
    <p:sldId id="320" r:id="rId6"/>
    <p:sldId id="3247" r:id="rId7"/>
    <p:sldId id="286" r:id="rId8"/>
    <p:sldId id="1774" r:id="rId9"/>
    <p:sldId id="1844" r:id="rId10"/>
    <p:sldId id="1813" r:id="rId12"/>
    <p:sldId id="3284" r:id="rId13"/>
    <p:sldId id="3285" r:id="rId14"/>
    <p:sldId id="281" r:id="rId15"/>
    <p:sldId id="3278" r:id="rId16"/>
    <p:sldId id="3286" r:id="rId17"/>
    <p:sldId id="3164" r:id="rId18"/>
    <p:sldId id="352" r:id="rId19"/>
    <p:sldId id="3287" r:id="rId20"/>
    <p:sldId id="277" r:id="rId21"/>
    <p:sldId id="409" r:id="rId22"/>
    <p:sldId id="3288" r:id="rId23"/>
    <p:sldId id="3279" r:id="rId24"/>
    <p:sldId id="3289" r:id="rId25"/>
    <p:sldId id="3290" r:id="rId26"/>
    <p:sldId id="3291" r:id="rId27"/>
    <p:sldId id="3237" r:id="rId28"/>
    <p:sldId id="488" r:id="rId29"/>
    <p:sldId id="3238" r:id="rId30"/>
    <p:sldId id="3276" r:id="rId31"/>
    <p:sldId id="1793" r:id="rId32"/>
    <p:sldId id="3292" r:id="rId33"/>
    <p:sldId id="3219" r:id="rId34"/>
    <p:sldId id="3293" r:id="rId35"/>
    <p:sldId id="3277" r:id="rId36"/>
    <p:sldId id="3243" r:id="rId37"/>
    <p:sldId id="3294" r:id="rId38"/>
    <p:sldId id="3295" r:id="rId39"/>
    <p:sldId id="3296" r:id="rId40"/>
    <p:sldId id="3280" r:id="rId41"/>
    <p:sldId id="3281" r:id="rId42"/>
    <p:sldId id="3297" r:id="rId43"/>
    <p:sldId id="3298" r:id="rId44"/>
    <p:sldId id="3283" r:id="rId45"/>
    <p:sldId id="3299" r:id="rId46"/>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un1204@outlook.com" initials="m" lastIdx="15" clrIdx="0"/>
  <p:cmAuthor id="2" name="miao He" initials="m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37"/>
  </p:normalViewPr>
  <p:slideViewPr>
    <p:cSldViewPr snapToGrid="0">
      <p:cViewPr varScale="1">
        <p:scale>
          <a:sx n="103" d="100"/>
          <a:sy n="103" d="100"/>
        </p:scale>
        <p:origin x="936" y="184"/>
      </p:cViewPr>
      <p:guideLst/>
    </p:cSldViewPr>
  </p:slideViewPr>
  <p:notesTextViewPr>
    <p:cViewPr>
      <p:scale>
        <a:sx n="1" d="1"/>
        <a:sy n="1" d="1"/>
      </p:scale>
      <p:origin x="0" y="-328"/>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6.xml"/><Relationship Id="rId50" Type="http://schemas.openxmlformats.org/officeDocument/2006/relationships/commentAuthors" Target="commentAuthors.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9T17:09:46.116" idx="1">
    <p:pos x="10" y="10"/>
    <p:text>s,r为下角标，无实际意义，加权</p:text>
  </p:cm>
  <p:cm authorId="1" dt="2023-10-29T17:10:20.273" idx="2">
    <p:pos x="146" y="146"/>
    <p:text>efwa为external finance weighted-average缩写</p:text>
  </p:cm>
  <p:cm authorId="1" dt="2023-10-29T17:11:40.923" idx="3">
    <p:pos x="282" y="282"/>
    <p:text>t-1应该是记时年份，当年为0，</p:text>
  </p:cm>
  <p:cm authorId="1" dt="2023-10-29T17:19:52.025" idx="4">
    <p:pos x="418" y="418"/>
    <p:text>最小权重设为0,应该是指某一年e+d的值可以为0但不能为负</p:text>
  </p:cm>
  <p:cm authorId="1" dt="2023-10-29T20:09:57.746" idx="5">
    <p:pos x="418" y="554"/>
    <p:text>若为负值，则权重设为零</p:text>
  </p:cm>
  <p:cm authorId="1" dt="2023-10-29T21:51:31.919" idx="6">
    <p:pos x="554" y="554"/>
    <p:text>加权平均值比一组滞后的市净率要好，因为它能准确地为每家公司挑选出哪些滞后值可能是最相关的。</p:text>
  </p:cm>
  <p:cm authorId="2" dt="2023-11-18T22:11:45.135" idx="1">
    <p:pos x="7424" y="2087"/>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29T17:49:27.243" idx="7">
    <p:pos x="10" y="10"/>
    <p:text>2篇文章各采取4个变量。两个衡量股息的变量、一个衡量折旧的变量以及一个衡量研究与开发的变量。只不过选取的具体指标不同</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10-29T19:36:48.296" idx="8">
    <p:pos x="10" y="10"/>
    <p:text>X对D/A解释能力，R方</p:text>
  </p:cm>
  <p:cm authorId="1" dt="2023-10-29T19:54:20.533" idx="9">
    <p:pos x="146" y="146"/>
    <p:text>虚线：加权平均数可以解释约15%的资本结构横截面变化，这种横截面解释能力随着公司的老化保持稳定。</p:text>
  </p:cm>
  <p:cm authorId="1" dt="2023-10-29T19:54:37.920" idx="10">
    <p:pos x="146" y="282"/>
    <p:text>A图</p:text>
  </p:cm>
  <p:cm authorId="1" dt="2023-10-29T19:57:11.644" idx="11">
    <p:pos x="146" y="418"/>
    <p:text>实线：相反，一旦落后的价值解释能力随着公司的老化而稳步下降。虚线和实线之间的差距越来越大意味着对于存在多年的公司而言，历史估值信息变得越来越重要。</p:text>
  </p:cm>
  <p:cm authorId="1" dt="2023-10-29T19:57:23.939" idx="12">
    <p:pos x="282" y="282"/>
    <p:text>加权平均市账率的单变量解释力较强。</p:text>
  </p:cm>
  <p:cm authorId="1" dt="2023-10-29T20:16:42.370" idx="13">
    <p:pos x="5364" y="207"/>
    <p:text>账面杠杆率对资本结构决定因素的单变量回归结果?不确定有没有反</p:text>
  </p:cm>
  <p:cm authorId="1" dt="2023-10-29T20:18:38.782" idx="14">
    <p:pos x="418" y="418"/>
    <p:text>随着企业年龄的增长，杠杆的横截面越来越多地由过去的融资机会（由市账率决定）和过去积累留存收益的机会（由盈利能力决定）来解释。</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10-29T20:35:56.562" idx="15">
    <p:pos x="10" y="10"/>
    <p:text>加入 M/Bt-1-可以控制当前市场对账面水平的横截面变化。剩下的 M/Befwa就是过去公司内部市场份额变化的影响</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07CF1-0694-4A10-AFEB-3351945249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FB22A-4BF6-44F4-A35D-D779DBF996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B865CF4-6670-4085-9111-C4BCF1A04D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这张图显示了账面杠杆率对资本结构觉得因素的单变量回归结果。</a:t>
            </a:r>
            <a:endParaRPr lang="en-US" altLang="zh-CN" dirty="0"/>
          </a:p>
          <a:p>
            <a:r>
              <a:rPr lang="zh-CN" altLang="en-US" dirty="0"/>
              <a:t>其中，实现部分描绘的是首次公开募股年至</a:t>
            </a:r>
            <a:r>
              <a:rPr lang="en-US" altLang="zh-CN" dirty="0"/>
              <a:t>t-1</a:t>
            </a:r>
            <a:r>
              <a:rPr lang="zh-CN" altLang="en-US" dirty="0"/>
              <a:t>年的非加权版本的外部融资值；虚线部分描绘的是首次公开募股年至</a:t>
            </a:r>
            <a:r>
              <a:rPr lang="en-US" altLang="zh-CN" dirty="0"/>
              <a:t>t-1</a:t>
            </a:r>
            <a:r>
              <a:rPr lang="zh-CN" altLang="en-US" dirty="0"/>
              <a:t>年的外部融资加权平均值。</a:t>
            </a:r>
            <a:endParaRPr lang="en-US" altLang="zh-CN" dirty="0"/>
          </a:p>
          <a:p>
            <a:endParaRPr lang="en-US" altLang="zh-CN" dirty="0"/>
          </a:p>
          <a:p>
            <a:r>
              <a:rPr lang="zh-CN" altLang="en-US" dirty="0"/>
              <a:t>左上角的</a:t>
            </a:r>
            <a:r>
              <a:rPr lang="en-US" altLang="zh-CN" dirty="0"/>
              <a:t>【</a:t>
            </a:r>
            <a:r>
              <a:rPr lang="zh-CN" altLang="en-US" dirty="0"/>
              <a:t>图</a:t>
            </a:r>
            <a:r>
              <a:rPr lang="en-US" altLang="zh-CN" dirty="0"/>
              <a:t>A】</a:t>
            </a:r>
            <a:r>
              <a:rPr lang="zh-CN" altLang="en-US" dirty="0"/>
              <a:t>中可以看出：加权平均市账率的系数为负。随着企业年龄的增长，虚线和实线部分的差距越来越大，这意味着历史估值信息对于成立超过几年的公司越来越重要。加权平均市帐率的单变量解释力也较强。</a:t>
            </a:r>
            <a:endParaRPr lang="en-US" altLang="zh-CN" dirty="0"/>
          </a:p>
          <a:p>
            <a:r>
              <a:rPr lang="en-US" altLang="zh-CN" dirty="0"/>
              <a:t>【</a:t>
            </a:r>
            <a:r>
              <a:rPr lang="zh-CN" altLang="en-US" dirty="0"/>
              <a:t>图</a:t>
            </a:r>
            <a:r>
              <a:rPr lang="en-US" altLang="zh-CN" dirty="0"/>
              <a:t>B】</a:t>
            </a:r>
            <a:r>
              <a:rPr lang="zh-CN" altLang="en-US" dirty="0"/>
              <a:t>：资产有形性的加权和非加权版都具有预期的正系数，但解释力相对较低。</a:t>
            </a:r>
            <a:endParaRPr lang="en-US" altLang="zh-CN" dirty="0"/>
          </a:p>
          <a:p>
            <a:r>
              <a:rPr lang="en-US" altLang="zh-CN" dirty="0"/>
              <a:t>【</a:t>
            </a:r>
            <a:r>
              <a:rPr lang="zh-CN" altLang="en-US" dirty="0"/>
              <a:t>图</a:t>
            </a:r>
            <a:r>
              <a:rPr lang="en-US" altLang="zh-CN" dirty="0"/>
              <a:t>C】</a:t>
            </a:r>
            <a:r>
              <a:rPr lang="zh-CN" altLang="en-US" dirty="0"/>
              <a:t>：而对于图</a:t>
            </a:r>
            <a:r>
              <a:rPr lang="en-US" altLang="zh-CN" dirty="0"/>
              <a:t>C</a:t>
            </a:r>
            <a:r>
              <a:rPr lang="zh-CN" altLang="en-US" dirty="0"/>
              <a:t>的盈利能力，具有预期的负系数，并随着企业年龄的增长而不断增强解释能力。</a:t>
            </a:r>
            <a:endParaRPr lang="en-US" altLang="zh-CN" dirty="0"/>
          </a:p>
          <a:p>
            <a:r>
              <a:rPr lang="en-US" altLang="zh-CN" dirty="0"/>
              <a:t>【</a:t>
            </a:r>
            <a:r>
              <a:rPr lang="zh-CN" altLang="en-US" dirty="0"/>
              <a:t>图</a:t>
            </a:r>
            <a:r>
              <a:rPr lang="en-US" altLang="zh-CN" dirty="0"/>
              <a:t>D】</a:t>
            </a:r>
            <a:r>
              <a:rPr lang="zh-CN" altLang="en-US" dirty="0"/>
              <a:t>：根据图</a:t>
            </a:r>
            <a:r>
              <a:rPr lang="en-US" altLang="zh-CN" dirty="0"/>
              <a:t>D</a:t>
            </a:r>
            <a:r>
              <a:rPr lang="zh-CN" altLang="en-US" dirty="0"/>
              <a:t>，公司规模具有预期的整系数，</a:t>
            </a:r>
            <a:r>
              <a:rPr lang="zh-CN" altLang="en-US" sz="1200" dirty="0">
                <a:solidFill>
                  <a:schemeClr val="tx1">
                    <a:lumMod val="65000"/>
                    <a:lumOff val="35000"/>
                  </a:schemeClr>
                </a:solidFill>
                <a:latin typeface="+mn-ea"/>
                <a:cs typeface="+mn-ea"/>
                <a:sym typeface="Arial" panose="020B0604020202020204" pitchFamily="34" charset="0"/>
              </a:rPr>
              <a:t>但在解释成立时间超过几年的公司的横截面方面能力相对较弱。</a:t>
            </a:r>
            <a:endParaRPr lang="en-US" altLang="zh-CN" sz="1200" dirty="0">
              <a:solidFill>
                <a:schemeClr val="tx1">
                  <a:lumMod val="65000"/>
                  <a:lumOff val="35000"/>
                </a:schemeClr>
              </a:solidFill>
              <a:latin typeface="+mn-ea"/>
              <a:cs typeface="+mn-ea"/>
              <a:sym typeface="Arial" panose="020B0604020202020204" pitchFamily="34" charset="0"/>
            </a:endParaRPr>
          </a:p>
          <a:p>
            <a:r>
              <a:rPr lang="en-US" altLang="zh-CN" sz="1200" dirty="0">
                <a:solidFill>
                  <a:schemeClr val="tx1">
                    <a:lumMod val="65000"/>
                    <a:lumOff val="35000"/>
                  </a:schemeClr>
                </a:solidFill>
                <a:latin typeface="+mn-ea"/>
                <a:cs typeface="+mn-ea"/>
                <a:sym typeface="Arial" panose="020B0604020202020204" pitchFamily="34" charset="0"/>
              </a:rPr>
              <a:t>【</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E&amp;</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F】</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E</a:t>
            </a:r>
            <a:r>
              <a:rPr lang="zh-CN" altLang="en-US" sz="1200" dirty="0">
                <a:solidFill>
                  <a:schemeClr val="tx1">
                    <a:lumMod val="65000"/>
                    <a:lumOff val="35000"/>
                  </a:schemeClr>
                </a:solidFill>
                <a:latin typeface="+mn-ea"/>
                <a:cs typeface="+mn-ea"/>
                <a:sym typeface="Arial" panose="020B0604020202020204" pitchFamily="34" charset="0"/>
              </a:rPr>
              <a:t>和图</a:t>
            </a:r>
            <a:r>
              <a:rPr lang="en-US" altLang="zh-CN" sz="1200" dirty="0">
                <a:solidFill>
                  <a:schemeClr val="tx1">
                    <a:lumMod val="65000"/>
                    <a:lumOff val="35000"/>
                  </a:schemeClr>
                </a:solidFill>
                <a:latin typeface="+mn-ea"/>
                <a:cs typeface="+mn-ea"/>
                <a:sym typeface="Arial" panose="020B0604020202020204" pitchFamily="34" charset="0"/>
              </a:rPr>
              <a:t>F</a:t>
            </a:r>
            <a:r>
              <a:rPr lang="zh-CN" altLang="en-US" sz="1200" dirty="0">
                <a:solidFill>
                  <a:schemeClr val="tx1">
                    <a:lumMod val="65000"/>
                    <a:lumOff val="35000"/>
                  </a:schemeClr>
                </a:solidFill>
                <a:latin typeface="+mn-ea"/>
                <a:cs typeface="+mn-ea"/>
                <a:sym typeface="Arial" panose="020B0604020202020204" pitchFamily="34" charset="0"/>
              </a:rPr>
              <a:t>中，两个按比例分配的股息变量一般都具有正系数</a:t>
            </a:r>
            <a:endParaRPr lang="en-US" altLang="zh-CN" sz="1200" dirty="0">
              <a:solidFill>
                <a:schemeClr val="tx1">
                  <a:lumMod val="65000"/>
                  <a:lumOff val="35000"/>
                </a:schemeClr>
              </a:solidFill>
              <a:latin typeface="+mn-ea"/>
              <a:cs typeface="+mn-ea"/>
              <a:sym typeface="Arial" panose="020B0604020202020204" pitchFamily="34" charset="0"/>
            </a:endParaRPr>
          </a:p>
          <a:p>
            <a:r>
              <a:rPr lang="en-US" altLang="zh-CN" sz="1200" dirty="0">
                <a:solidFill>
                  <a:schemeClr val="tx1">
                    <a:lumMod val="65000"/>
                    <a:lumOff val="35000"/>
                  </a:schemeClr>
                </a:solidFill>
                <a:latin typeface="+mn-ea"/>
                <a:cs typeface="+mn-ea"/>
                <a:sym typeface="Arial" panose="020B0604020202020204" pitchFamily="34" charset="0"/>
              </a:rPr>
              <a:t>【</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G】</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G</a:t>
            </a:r>
            <a:r>
              <a:rPr lang="zh-CN" altLang="en-US" sz="1200" dirty="0">
                <a:solidFill>
                  <a:schemeClr val="tx1">
                    <a:lumMod val="65000"/>
                    <a:lumOff val="35000"/>
                  </a:schemeClr>
                </a:solidFill>
                <a:latin typeface="+mn-ea"/>
                <a:cs typeface="+mn-ea"/>
                <a:sym typeface="Arial" panose="020B0604020202020204" pitchFamily="34" charset="0"/>
              </a:rPr>
              <a:t>中，折旧的系数不稳定。</a:t>
            </a:r>
            <a:endParaRPr lang="en-US" altLang="zh-CN" sz="1200" dirty="0">
              <a:solidFill>
                <a:schemeClr val="tx1">
                  <a:lumMod val="65000"/>
                  <a:lumOff val="35000"/>
                </a:schemeClr>
              </a:solidFill>
              <a:latin typeface="+mn-ea"/>
              <a:cs typeface="+mn-ea"/>
              <a:sym typeface="Arial" panose="020B0604020202020204" pitchFamily="34" charset="0"/>
            </a:endParaRPr>
          </a:p>
          <a:p>
            <a:r>
              <a:rPr lang="en-US" altLang="zh-CN" sz="1200" dirty="0">
                <a:solidFill>
                  <a:schemeClr val="tx1">
                    <a:lumMod val="65000"/>
                    <a:lumOff val="35000"/>
                  </a:schemeClr>
                </a:solidFill>
                <a:latin typeface="+mn-ea"/>
                <a:cs typeface="+mn-ea"/>
                <a:sym typeface="Arial" panose="020B0604020202020204" pitchFamily="34" charset="0"/>
              </a:rPr>
              <a:t>【</a:t>
            </a:r>
            <a:r>
              <a:rPr lang="zh-CN" altLang="en-US" sz="1200" dirty="0">
                <a:solidFill>
                  <a:schemeClr val="tx1">
                    <a:lumMod val="65000"/>
                    <a:lumOff val="35000"/>
                  </a:schemeClr>
                </a:solidFill>
                <a:latin typeface="+mn-ea"/>
                <a:cs typeface="+mn-ea"/>
                <a:sym typeface="Arial" panose="020B0604020202020204" pitchFamily="34" charset="0"/>
              </a:rPr>
              <a:t>图</a:t>
            </a:r>
            <a:r>
              <a:rPr lang="en-US" altLang="zh-CN" sz="1200" dirty="0">
                <a:solidFill>
                  <a:schemeClr val="tx1">
                    <a:lumMod val="65000"/>
                    <a:lumOff val="35000"/>
                  </a:schemeClr>
                </a:solidFill>
                <a:latin typeface="+mn-ea"/>
                <a:cs typeface="+mn-ea"/>
                <a:sym typeface="Arial" panose="020B0604020202020204" pitchFamily="34" charset="0"/>
              </a:rPr>
              <a:t>H】</a:t>
            </a:r>
            <a:r>
              <a:rPr lang="zh-CN" altLang="en-US" sz="1200" dirty="0">
                <a:solidFill>
                  <a:schemeClr val="tx1">
                    <a:lumMod val="65000"/>
                    <a:lumOff val="35000"/>
                  </a:schemeClr>
                </a:solidFill>
                <a:latin typeface="+mn-ea"/>
                <a:cs typeface="+mn-ea"/>
                <a:sym typeface="Arial" panose="020B0604020202020204" pitchFamily="34" charset="0"/>
              </a:rPr>
              <a:t>：而图</a:t>
            </a:r>
            <a:r>
              <a:rPr lang="en-US" altLang="zh-CN" sz="1200" dirty="0">
                <a:solidFill>
                  <a:schemeClr val="tx1">
                    <a:lumMod val="65000"/>
                    <a:lumOff val="35000"/>
                  </a:schemeClr>
                </a:solidFill>
                <a:latin typeface="+mn-ea"/>
                <a:cs typeface="+mn-ea"/>
                <a:sym typeface="Arial" panose="020B0604020202020204" pitchFamily="34" charset="0"/>
              </a:rPr>
              <a:t>H</a:t>
            </a:r>
            <a:r>
              <a:rPr lang="zh-CN" altLang="en-US" sz="1200" dirty="0">
                <a:solidFill>
                  <a:schemeClr val="tx1">
                    <a:lumMod val="65000"/>
                    <a:lumOff val="35000"/>
                  </a:schemeClr>
                </a:solidFill>
                <a:latin typeface="+mn-ea"/>
                <a:cs typeface="+mn-ea"/>
                <a:sym typeface="Arial" panose="020B0604020202020204" pitchFamily="34" charset="0"/>
              </a:rPr>
              <a:t>中的研发费用具有预期的负系数。</a:t>
            </a:r>
            <a:endParaRPr lang="en-US" altLang="zh-CN"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mj-lt"/>
              <a:buNone/>
            </a:pPr>
            <a:endParaRPr lang="en-US" altLang="zh-CN" sz="1200" dirty="0">
              <a:latin typeface="+mn-ea"/>
            </a:endParaRPr>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mj-lt"/>
              <a:buNone/>
            </a:pPr>
            <a:endParaRPr lang="en-US" altLang="zh-CN" sz="1200" dirty="0">
              <a:latin typeface="+mn-ea"/>
            </a:endParaRPr>
          </a:p>
        </p:txBody>
      </p:sp>
      <p:sp>
        <p:nvSpPr>
          <p:cNvPr id="4" name="灯片编号占位符 3"/>
          <p:cNvSpPr>
            <a:spLocks noGrp="1"/>
          </p:cNvSpPr>
          <p:nvPr>
            <p:ph type="sldNum" sz="quarter" idx="5"/>
          </p:nvPr>
        </p:nvSpPr>
        <p:spPr/>
        <p:txBody>
          <a:bodyPr/>
          <a:lstStyle/>
          <a:p>
            <a:fld id="{5F6CA5ED-3C2B-45FF-B660-FB652DB5D08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6CA5ED-3C2B-45FF-B660-FB652DB5D08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6CA5ED-3C2B-45FF-B660-FB652DB5D08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6CA5ED-3C2B-45FF-B660-FB652DB5D08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865CF4-6670-4085-9111-C4BCF1A04D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F5E923-51F7-42BD-962F-269CF7F55D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F5E923-51F7-42BD-962F-269CF7F55D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F5E923-51F7-42BD-962F-269CF7F55D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F5E923-51F7-42BD-962F-269CF7F55D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F5E923-51F7-42BD-962F-269CF7F55D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6F2864-E0EF-4E70-A7F4-2B86DC303F0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24950" y="6356350"/>
            <a:ext cx="2743200" cy="365125"/>
          </a:xfrm>
        </p:spPr>
        <p:txBody>
          <a:bodyPr/>
          <a:lstStyle>
            <a:lvl1pPr>
              <a:defRPr>
                <a:solidFill>
                  <a:schemeClr val="bg1">
                    <a:lumMod val="75000"/>
                  </a:schemeClr>
                </a:solidFill>
                <a:latin typeface="Arial" panose="020B0604020202020204" pitchFamily="34" charset="0"/>
                <a:cs typeface="Arial" panose="020B0604020202020204" pitchFamily="34" charset="0"/>
              </a:defRPr>
            </a:lvl1pPr>
          </a:lstStyle>
          <a:p>
            <a:fld id="{CCBA9D17-A0D3-409F-BFF9-E5BAE63FEE36}"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FBF4A38-6F39-451C-8949-32EBAD368E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B0687D-EAC6-4AAA-B159-75B09A41297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F4A38-6F39-451C-8949-32EBAD368E7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0687D-EAC6-4AAA-B159-75B09A41297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0D2EE-5E42-4C74-BD66-3934CD038B3B}"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9D17-A0D3-409F-BFF9-E5BAE63FEE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2.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png"/><Relationship Id="rId2" Type="http://schemas.openxmlformats.org/officeDocument/2006/relationships/image" Target="../media/image18.png"/><Relationship Id="rId10" Type="http://schemas.openxmlformats.org/officeDocument/2006/relationships/comments" Target="../comments/commen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comments" Target="../comments/comment3.xml"/><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1" Type="http://schemas.openxmlformats.org/officeDocument/2006/relationships/comments" Target="../comments/comment4.xml"/><Relationship Id="rId10" Type="http://schemas.openxmlformats.org/officeDocument/2006/relationships/notesSlide" Target="../notesSlides/notesSlide1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36.png"/><Relationship Id="rId2" Type="http://schemas.openxmlformats.org/officeDocument/2006/relationships/image" Target="../media/image25.png"/><Relationship Id="rId13" Type="http://schemas.openxmlformats.org/officeDocument/2006/relationships/notesSlide" Target="../notesSlides/notesSlide18.xml"/><Relationship Id="rId12" Type="http://schemas.openxmlformats.org/officeDocument/2006/relationships/slideLayout" Target="../slideLayouts/slideLayout12.xml"/><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2.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45.png"/><Relationship Id="rId2" Type="http://schemas.openxmlformats.org/officeDocument/2006/relationships/tags" Target="../tags/tag3.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25.png"/><Relationship Id="rId10" Type="http://schemas.openxmlformats.org/officeDocument/2006/relationships/notesSlide" Target="../notesSlides/notesSlide22.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image" Target="../media/image57.svg"/><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92300" y="1772021"/>
            <a:ext cx="948116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12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rPr>
              <a:t>    市场时机与资本结构</a:t>
            </a:r>
            <a:endParaRPr kumimoji="0" lang="en-US" altLang="zh-CN" sz="4800" b="1" i="0" u="none" strike="noStrike" kern="1200" cap="none" spc="12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20" dirty="0">
                <a:solidFill>
                  <a:prstClr val="black">
                    <a:lumMod val="85000"/>
                    <a:lumOff val="15000"/>
                  </a:prstClr>
                </a:solidFill>
                <a:latin typeface="+mj-lt"/>
                <a:ea typeface="微软雅黑" panose="020B0503020204020204" charset="-122"/>
              </a:rPr>
              <a:t>           </a:t>
            </a:r>
            <a:r>
              <a:rPr lang="en-US" altLang="zh-CN" sz="2400" b="0" i="0" u="none" strike="noStrike" baseline="0" dirty="0">
                <a:latin typeface="+mj-lt"/>
              </a:rPr>
              <a:t>Market Timing and Capital Structure </a:t>
            </a:r>
            <a:endParaRPr kumimoji="0" lang="en-US" altLang="zh-CN" sz="4800" b="1" i="0" u="none" strike="noStrike" kern="1200" cap="none" spc="12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u="none" strike="noStrike" baseline="0" dirty="0">
                <a:solidFill>
                  <a:srgbClr val="000000"/>
                </a:solidFill>
                <a:latin typeface="Code"/>
              </a:rPr>
              <a:t>                                                                                                                 </a:t>
            </a:r>
            <a:endParaRPr lang="en-US" altLang="zh-CN" sz="1800" b="0" i="0" u="none" strike="noStrike" baseline="0" dirty="0">
              <a:solidFill>
                <a:srgbClr val="000000"/>
              </a:solidFill>
              <a:latin typeface="Cod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000000"/>
                </a:solidFill>
                <a:latin typeface="Code"/>
              </a:rPr>
              <a:t>                                                                                                     </a:t>
            </a:r>
            <a:r>
              <a:rPr lang="en-US" altLang="zh-CN" sz="1800" b="1" i="0" u="none" strike="noStrike" baseline="0" dirty="0">
                <a:solidFill>
                  <a:srgbClr val="000000"/>
                </a:solidFill>
              </a:rPr>
              <a:t>Malcolm Baker and Jeffrey </a:t>
            </a:r>
            <a:r>
              <a:rPr lang="en-US" altLang="zh-CN" sz="1800" b="1" i="0" u="none" strike="noStrike" baseline="0" dirty="0" err="1">
                <a:solidFill>
                  <a:srgbClr val="000000"/>
                </a:solidFill>
              </a:rPr>
              <a:t>Wurgler</a:t>
            </a:r>
            <a:r>
              <a:rPr lang="en-US" altLang="zh-CN" sz="1800" b="1" i="0" u="none" strike="noStrike" baseline="0" dirty="0">
                <a:solidFill>
                  <a:srgbClr val="000000"/>
                </a:solidFill>
              </a:rPr>
              <a:t> </a:t>
            </a:r>
            <a:endParaRPr kumimoji="0" lang="en-US" altLang="zh-CN" sz="2400" b="1" i="0" u="none" strike="noStrike" kern="1200" cap="none" spc="120" normalizeH="0" baseline="0" noProof="0" dirty="0">
              <a:ln>
                <a:noFill/>
              </a:ln>
              <a:solidFill>
                <a:prstClr val="black">
                  <a:lumMod val="85000"/>
                  <a:lumOff val="15000"/>
                </a:prstClr>
              </a:solidFill>
              <a:effectLst/>
              <a:uLnTx/>
              <a:uFillTx/>
              <a:ea typeface="微软雅黑" panose="020B0503020204020204" charset="-122"/>
              <a:cs typeface="+mn-cs"/>
            </a:endParaRPr>
          </a:p>
        </p:txBody>
      </p:sp>
      <p:sp>
        <p:nvSpPr>
          <p:cNvPr id="3" name="íṣļîďê"/>
          <p:cNvSpPr/>
          <p:nvPr/>
        </p:nvSpPr>
        <p:spPr>
          <a:xfrm>
            <a:off x="8379218" y="2036340"/>
            <a:ext cx="3281837" cy="3283525"/>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4070A">
              <a:alpha val="12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9" name="任意多边形: 形状 18"/>
          <p:cNvSpPr/>
          <p:nvPr/>
        </p:nvSpPr>
        <p:spPr>
          <a:xfrm>
            <a:off x="0" y="348241"/>
            <a:ext cx="9618133" cy="546100"/>
          </a:xfrm>
          <a:custGeom>
            <a:avLst/>
            <a:gdLst>
              <a:gd name="connsiteX0" fmla="*/ 0 w 9618133"/>
              <a:gd name="connsiteY0" fmla="*/ 0 h 546100"/>
              <a:gd name="connsiteX1" fmla="*/ 9527115 w 9618133"/>
              <a:gd name="connsiteY1" fmla="*/ 0 h 546100"/>
              <a:gd name="connsiteX2" fmla="*/ 9618133 w 9618133"/>
              <a:gd name="connsiteY2" fmla="*/ 91018 h 546100"/>
              <a:gd name="connsiteX3" fmla="*/ 9618133 w 9618133"/>
              <a:gd name="connsiteY3" fmla="*/ 455082 h 546100"/>
              <a:gd name="connsiteX4" fmla="*/ 9527115 w 9618133"/>
              <a:gd name="connsiteY4" fmla="*/ 546100 h 546100"/>
              <a:gd name="connsiteX5" fmla="*/ 0 w 9618133"/>
              <a:gd name="connsiteY5" fmla="*/ 5461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8133" h="546100">
                <a:moveTo>
                  <a:pt x="0" y="0"/>
                </a:moveTo>
                <a:lnTo>
                  <a:pt x="9527115" y="0"/>
                </a:lnTo>
                <a:cubicBezTo>
                  <a:pt x="9577383" y="0"/>
                  <a:pt x="9618133" y="40750"/>
                  <a:pt x="9618133" y="91018"/>
                </a:cubicBezTo>
                <a:lnTo>
                  <a:pt x="9618133" y="455082"/>
                </a:lnTo>
                <a:cubicBezTo>
                  <a:pt x="9618133" y="505350"/>
                  <a:pt x="9577383" y="546100"/>
                  <a:pt x="9527115" y="546100"/>
                </a:cubicBezTo>
                <a:lnTo>
                  <a:pt x="0" y="5461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任意多边形: 形状 20"/>
          <p:cNvSpPr/>
          <p:nvPr/>
        </p:nvSpPr>
        <p:spPr>
          <a:xfrm>
            <a:off x="11954934" y="355600"/>
            <a:ext cx="237066" cy="546100"/>
          </a:xfrm>
          <a:custGeom>
            <a:avLst/>
            <a:gdLst>
              <a:gd name="connsiteX0" fmla="*/ 62372 w 237066"/>
              <a:gd name="connsiteY0" fmla="*/ 0 h 546100"/>
              <a:gd name="connsiteX1" fmla="*/ 237066 w 237066"/>
              <a:gd name="connsiteY1" fmla="*/ 0 h 546100"/>
              <a:gd name="connsiteX2" fmla="*/ 237066 w 237066"/>
              <a:gd name="connsiteY2" fmla="*/ 546100 h 546100"/>
              <a:gd name="connsiteX3" fmla="*/ 62372 w 237066"/>
              <a:gd name="connsiteY3" fmla="*/ 546100 h 546100"/>
              <a:gd name="connsiteX4" fmla="*/ 0 w 237066"/>
              <a:gd name="connsiteY4" fmla="*/ 483728 h 546100"/>
              <a:gd name="connsiteX5" fmla="*/ 0 w 237066"/>
              <a:gd name="connsiteY5" fmla="*/ 62372 h 546100"/>
              <a:gd name="connsiteX6" fmla="*/ 62372 w 237066"/>
              <a:gd name="connsiteY6"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66" h="546100">
                <a:moveTo>
                  <a:pt x="62372" y="0"/>
                </a:moveTo>
                <a:lnTo>
                  <a:pt x="237066" y="0"/>
                </a:lnTo>
                <a:lnTo>
                  <a:pt x="237066" y="546100"/>
                </a:lnTo>
                <a:lnTo>
                  <a:pt x="62372" y="546100"/>
                </a:lnTo>
                <a:cubicBezTo>
                  <a:pt x="27925" y="546100"/>
                  <a:pt x="0" y="518175"/>
                  <a:pt x="0" y="483728"/>
                </a:cubicBezTo>
                <a:lnTo>
                  <a:pt x="0" y="62372"/>
                </a:lnTo>
                <a:cubicBezTo>
                  <a:pt x="0" y="27925"/>
                  <a:pt x="27925" y="0"/>
                  <a:pt x="6237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2011" y="405325"/>
            <a:ext cx="1749044" cy="492688"/>
          </a:xfrm>
          <a:prstGeom prst="rect">
            <a:avLst/>
          </a:prstGeom>
        </p:spPr>
      </p:pic>
      <p:sp>
        <p:nvSpPr>
          <p:cNvPr id="9" name="矩形: 圆角 8"/>
          <p:cNvSpPr/>
          <p:nvPr/>
        </p:nvSpPr>
        <p:spPr>
          <a:xfrm>
            <a:off x="5062408" y="3941646"/>
            <a:ext cx="2067184" cy="4680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占位符 5"/>
          <p:cNvSpPr txBox="1"/>
          <p:nvPr/>
        </p:nvSpPr>
        <p:spPr>
          <a:xfrm>
            <a:off x="5265212" y="3988009"/>
            <a:ext cx="1659462" cy="307777"/>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charset="-122"/>
                <a:ea typeface="微软雅黑" panose="020B0503020204020204" charset="-122"/>
              </a:rPr>
              <a:t>第二小组</a:t>
            </a:r>
            <a:endParaRPr lang="en-US" altLang="zh-CN" sz="1600" b="1" dirty="0">
              <a:solidFill>
                <a:prstClr val="white"/>
              </a:solidFill>
              <a:latin typeface="微软雅黑" panose="020B0503020204020204" charset="-122"/>
              <a:ea typeface="微软雅黑" panose="020B0503020204020204" charset="-122"/>
            </a:endParaRPr>
          </a:p>
        </p:txBody>
      </p:sp>
      <p:sp>
        <p:nvSpPr>
          <p:cNvPr id="12" name="文本占位符 6"/>
          <p:cNvSpPr txBox="1"/>
          <p:nvPr/>
        </p:nvSpPr>
        <p:spPr>
          <a:xfrm>
            <a:off x="3478103" y="4813305"/>
            <a:ext cx="1886002" cy="30777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导师：肖老师</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910704" y="4621265"/>
            <a:ext cx="8478060" cy="368300"/>
          </a:xfrm>
          <a:prstGeom prst="rect">
            <a:avLst/>
          </a:prstGeom>
          <a:noFill/>
        </p:spPr>
        <p:txBody>
          <a:bodyPr wrap="square" rtlCol="0">
            <a:spAutoFit/>
          </a:bodyPr>
          <a:lstStyle/>
          <a:p>
            <a:r>
              <a:rPr lang="zh-CN" altLang="en-US" b="1" dirty="0"/>
              <a:t>小组成员：</a:t>
            </a:r>
            <a:endParaRPr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19880" y="1304925"/>
            <a:ext cx="10079919" cy="1362075"/>
          </a:xfrm>
          <a:prstGeom prst="rect">
            <a:avLst/>
          </a:prstGeom>
          <a:solidFill>
            <a:schemeClr val="bg1"/>
          </a:solidFill>
          <a:ln>
            <a:solidFill>
              <a:schemeClr val="accent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rot="16200000">
            <a:off x="389175" y="1934925"/>
            <a:ext cx="136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5" name="iconfont-11244-5317146"/>
          <p:cNvSpPr>
            <a:spLocks noChangeAspect="1"/>
          </p:cNvSpPr>
          <p:nvPr/>
        </p:nvSpPr>
        <p:spPr bwMode="auto">
          <a:xfrm>
            <a:off x="1698771" y="1837441"/>
            <a:ext cx="353674" cy="242166"/>
          </a:xfrm>
          <a:custGeom>
            <a:avLst/>
            <a:gdLst>
              <a:gd name="T0" fmla="*/ 11940 w 12159"/>
              <a:gd name="T1" fmla="*/ 1942 h 8325"/>
              <a:gd name="T2" fmla="*/ 6180 w 12159"/>
              <a:gd name="T3" fmla="*/ 22 h 8325"/>
              <a:gd name="T4" fmla="*/ 5978 w 12159"/>
              <a:gd name="T5" fmla="*/ 22 h 8325"/>
              <a:gd name="T6" fmla="*/ 218 w 12159"/>
              <a:gd name="T7" fmla="*/ 1942 h 8325"/>
              <a:gd name="T8" fmla="*/ 0 w 12159"/>
              <a:gd name="T9" fmla="*/ 2245 h 8325"/>
              <a:gd name="T10" fmla="*/ 218 w 12159"/>
              <a:gd name="T11" fmla="*/ 2548 h 8325"/>
              <a:gd name="T12" fmla="*/ 1919 w 12159"/>
              <a:gd name="T13" fmla="*/ 3115 h 8325"/>
              <a:gd name="T14" fmla="*/ 1919 w 12159"/>
              <a:gd name="T15" fmla="*/ 4805 h 8325"/>
              <a:gd name="T16" fmla="*/ 2012 w 12159"/>
              <a:gd name="T17" fmla="*/ 5032 h 8325"/>
              <a:gd name="T18" fmla="*/ 6079 w 12159"/>
              <a:gd name="T19" fmla="*/ 6405 h 8325"/>
              <a:gd name="T20" fmla="*/ 8764 w 12159"/>
              <a:gd name="T21" fmla="*/ 5887 h 8325"/>
              <a:gd name="T22" fmla="*/ 8928 w 12159"/>
              <a:gd name="T23" fmla="*/ 5471 h 8325"/>
              <a:gd name="T24" fmla="*/ 8515 w 12159"/>
              <a:gd name="T25" fmla="*/ 5298 h 8325"/>
              <a:gd name="T26" fmla="*/ 6080 w 12159"/>
              <a:gd name="T27" fmla="*/ 5765 h 8325"/>
              <a:gd name="T28" fmla="*/ 3370 w 12159"/>
              <a:gd name="T29" fmla="*/ 5172 h 8325"/>
              <a:gd name="T30" fmla="*/ 2560 w 12159"/>
              <a:gd name="T31" fmla="*/ 4661 h 8325"/>
              <a:gd name="T32" fmla="*/ 2560 w 12159"/>
              <a:gd name="T33" fmla="*/ 3329 h 8325"/>
              <a:gd name="T34" fmla="*/ 5979 w 12159"/>
              <a:gd name="T35" fmla="*/ 4469 h 8325"/>
              <a:gd name="T36" fmla="*/ 6181 w 12159"/>
              <a:gd name="T37" fmla="*/ 4469 h 8325"/>
              <a:gd name="T38" fmla="*/ 9600 w 12159"/>
              <a:gd name="T39" fmla="*/ 3329 h 8325"/>
              <a:gd name="T40" fmla="*/ 9600 w 12159"/>
              <a:gd name="T41" fmla="*/ 3900 h 8325"/>
              <a:gd name="T42" fmla="*/ 8960 w 12159"/>
              <a:gd name="T43" fmla="*/ 4805 h 8325"/>
              <a:gd name="T44" fmla="*/ 9531 w 12159"/>
              <a:gd name="T45" fmla="*/ 5682 h 8325"/>
              <a:gd name="T46" fmla="*/ 8969 w 12159"/>
              <a:gd name="T47" fmla="*/ 7928 h 8325"/>
              <a:gd name="T48" fmla="*/ 9280 w 12159"/>
              <a:gd name="T49" fmla="*/ 8325 h 8325"/>
              <a:gd name="T50" fmla="*/ 10560 w 12159"/>
              <a:gd name="T51" fmla="*/ 8325 h 8325"/>
              <a:gd name="T52" fmla="*/ 10870 w 12159"/>
              <a:gd name="T53" fmla="*/ 7928 h 8325"/>
              <a:gd name="T54" fmla="*/ 10309 w 12159"/>
              <a:gd name="T55" fmla="*/ 5682 h 8325"/>
              <a:gd name="T56" fmla="*/ 10880 w 12159"/>
              <a:gd name="T57" fmla="*/ 4805 h 8325"/>
              <a:gd name="T58" fmla="*/ 10240 w 12159"/>
              <a:gd name="T59" fmla="*/ 3900 h 8325"/>
              <a:gd name="T60" fmla="*/ 10240 w 12159"/>
              <a:gd name="T61" fmla="*/ 3115 h 8325"/>
              <a:gd name="T62" fmla="*/ 11941 w 12159"/>
              <a:gd name="T63" fmla="*/ 2548 h 8325"/>
              <a:gd name="T64" fmla="*/ 12159 w 12159"/>
              <a:gd name="T65" fmla="*/ 2245 h 8325"/>
              <a:gd name="T66" fmla="*/ 11941 w 12159"/>
              <a:gd name="T67" fmla="*/ 1942 h 8325"/>
              <a:gd name="T68" fmla="*/ 11940 w 12159"/>
              <a:gd name="T69" fmla="*/ 1942 h 8325"/>
              <a:gd name="T70" fmla="*/ 9919 w 12159"/>
              <a:gd name="T71" fmla="*/ 4485 h 8325"/>
              <a:gd name="T72" fmla="*/ 10239 w 12159"/>
              <a:gd name="T73" fmla="*/ 4805 h 8325"/>
              <a:gd name="T74" fmla="*/ 9919 w 12159"/>
              <a:gd name="T75" fmla="*/ 5125 h 8325"/>
              <a:gd name="T76" fmla="*/ 9599 w 12159"/>
              <a:gd name="T77" fmla="*/ 4805 h 8325"/>
              <a:gd name="T78" fmla="*/ 9919 w 12159"/>
              <a:gd name="T79" fmla="*/ 4485 h 8325"/>
              <a:gd name="T80" fmla="*/ 9689 w 12159"/>
              <a:gd name="T81" fmla="*/ 7685 h 8325"/>
              <a:gd name="T82" fmla="*/ 9919 w 12159"/>
              <a:gd name="T83" fmla="*/ 6765 h 8325"/>
              <a:gd name="T84" fmla="*/ 10149 w 12159"/>
              <a:gd name="T85" fmla="*/ 7685 h 8325"/>
              <a:gd name="T86" fmla="*/ 9689 w 12159"/>
              <a:gd name="T87" fmla="*/ 7685 h 8325"/>
              <a:gd name="T88" fmla="*/ 9893 w 12159"/>
              <a:gd name="T89" fmla="*/ 2556 h 8325"/>
              <a:gd name="T90" fmla="*/ 6132 w 12159"/>
              <a:gd name="T91" fmla="*/ 1929 h 8325"/>
              <a:gd name="T92" fmla="*/ 5754 w 12159"/>
              <a:gd name="T93" fmla="*/ 2190 h 8325"/>
              <a:gd name="T94" fmla="*/ 6027 w 12159"/>
              <a:gd name="T95" fmla="*/ 2560 h 8325"/>
              <a:gd name="T96" fmla="*/ 8596 w 12159"/>
              <a:gd name="T97" fmla="*/ 2988 h 8325"/>
              <a:gd name="T98" fmla="*/ 6080 w 12159"/>
              <a:gd name="T99" fmla="*/ 3827 h 8325"/>
              <a:gd name="T100" fmla="*/ 1331 w 12159"/>
              <a:gd name="T101" fmla="*/ 2244 h 8325"/>
              <a:gd name="T102" fmla="*/ 6080 w 12159"/>
              <a:gd name="T103" fmla="*/ 662 h 8325"/>
              <a:gd name="T104" fmla="*/ 10828 w 12159"/>
              <a:gd name="T105" fmla="*/ 2244 h 8325"/>
              <a:gd name="T106" fmla="*/ 9894 w 12159"/>
              <a:gd name="T107" fmla="*/ 2555 h 8325"/>
              <a:gd name="T108" fmla="*/ 9893 w 12159"/>
              <a:gd name="T109" fmla="*/ 2556 h 8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9" h="8325">
                <a:moveTo>
                  <a:pt x="11940" y="1942"/>
                </a:moveTo>
                <a:lnTo>
                  <a:pt x="6180" y="22"/>
                </a:lnTo>
                <a:cubicBezTo>
                  <a:pt x="6114" y="0"/>
                  <a:pt x="6044" y="0"/>
                  <a:pt x="5978" y="22"/>
                </a:cubicBezTo>
                <a:lnTo>
                  <a:pt x="218" y="1942"/>
                </a:lnTo>
                <a:cubicBezTo>
                  <a:pt x="88" y="1985"/>
                  <a:pt x="0" y="2108"/>
                  <a:pt x="0" y="2245"/>
                </a:cubicBezTo>
                <a:cubicBezTo>
                  <a:pt x="0" y="2382"/>
                  <a:pt x="88" y="2505"/>
                  <a:pt x="218" y="2548"/>
                </a:cubicBezTo>
                <a:lnTo>
                  <a:pt x="1919" y="3115"/>
                </a:lnTo>
                <a:lnTo>
                  <a:pt x="1919" y="4805"/>
                </a:lnTo>
                <a:cubicBezTo>
                  <a:pt x="1919" y="4890"/>
                  <a:pt x="1953" y="4971"/>
                  <a:pt x="2012" y="5032"/>
                </a:cubicBezTo>
                <a:cubicBezTo>
                  <a:pt x="2069" y="5088"/>
                  <a:pt x="3417" y="6405"/>
                  <a:pt x="6079" y="6405"/>
                </a:cubicBezTo>
                <a:cubicBezTo>
                  <a:pt x="7047" y="6405"/>
                  <a:pt x="7950" y="6231"/>
                  <a:pt x="8764" y="5887"/>
                </a:cubicBezTo>
                <a:cubicBezTo>
                  <a:pt x="8923" y="5816"/>
                  <a:pt x="8996" y="5631"/>
                  <a:pt x="8928" y="5471"/>
                </a:cubicBezTo>
                <a:cubicBezTo>
                  <a:pt x="8860" y="5310"/>
                  <a:pt x="8677" y="5233"/>
                  <a:pt x="8515" y="5298"/>
                </a:cubicBezTo>
                <a:cubicBezTo>
                  <a:pt x="7781" y="5608"/>
                  <a:pt x="6962" y="5765"/>
                  <a:pt x="6080" y="5765"/>
                </a:cubicBezTo>
                <a:cubicBezTo>
                  <a:pt x="4835" y="5765"/>
                  <a:pt x="3919" y="5442"/>
                  <a:pt x="3370" y="5172"/>
                </a:cubicBezTo>
                <a:cubicBezTo>
                  <a:pt x="3081" y="5033"/>
                  <a:pt x="2809" y="4862"/>
                  <a:pt x="2560" y="4661"/>
                </a:cubicBezTo>
                <a:lnTo>
                  <a:pt x="2560" y="3329"/>
                </a:lnTo>
                <a:lnTo>
                  <a:pt x="5979" y="4469"/>
                </a:lnTo>
                <a:cubicBezTo>
                  <a:pt x="6044" y="4491"/>
                  <a:pt x="6115" y="4491"/>
                  <a:pt x="6181" y="4469"/>
                </a:cubicBezTo>
                <a:lnTo>
                  <a:pt x="9600" y="3329"/>
                </a:lnTo>
                <a:lnTo>
                  <a:pt x="9600" y="3900"/>
                </a:lnTo>
                <a:cubicBezTo>
                  <a:pt x="9227" y="4032"/>
                  <a:pt x="8960" y="4388"/>
                  <a:pt x="8960" y="4805"/>
                </a:cubicBezTo>
                <a:cubicBezTo>
                  <a:pt x="8960" y="5196"/>
                  <a:pt x="9195" y="5533"/>
                  <a:pt x="9531" y="5682"/>
                </a:cubicBezTo>
                <a:lnTo>
                  <a:pt x="8969" y="7928"/>
                </a:lnTo>
                <a:cubicBezTo>
                  <a:pt x="8919" y="8129"/>
                  <a:pt x="9072" y="8325"/>
                  <a:pt x="9280" y="8325"/>
                </a:cubicBezTo>
                <a:lnTo>
                  <a:pt x="10560" y="8325"/>
                </a:lnTo>
                <a:cubicBezTo>
                  <a:pt x="10768" y="8325"/>
                  <a:pt x="10920" y="8129"/>
                  <a:pt x="10870" y="7928"/>
                </a:cubicBezTo>
                <a:lnTo>
                  <a:pt x="10309" y="5682"/>
                </a:lnTo>
                <a:cubicBezTo>
                  <a:pt x="10645" y="5533"/>
                  <a:pt x="10880" y="5196"/>
                  <a:pt x="10880" y="4805"/>
                </a:cubicBezTo>
                <a:cubicBezTo>
                  <a:pt x="10880" y="4388"/>
                  <a:pt x="10612" y="4032"/>
                  <a:pt x="10240" y="3900"/>
                </a:cubicBezTo>
                <a:lnTo>
                  <a:pt x="10240" y="3115"/>
                </a:lnTo>
                <a:lnTo>
                  <a:pt x="11941" y="2548"/>
                </a:lnTo>
                <a:cubicBezTo>
                  <a:pt x="12071" y="2505"/>
                  <a:pt x="12159" y="2382"/>
                  <a:pt x="12159" y="2245"/>
                </a:cubicBezTo>
                <a:cubicBezTo>
                  <a:pt x="12159" y="2108"/>
                  <a:pt x="12071" y="1985"/>
                  <a:pt x="11941" y="1942"/>
                </a:cubicBezTo>
                <a:lnTo>
                  <a:pt x="11940" y="1942"/>
                </a:lnTo>
                <a:close/>
                <a:moveTo>
                  <a:pt x="9919" y="4485"/>
                </a:moveTo>
                <a:cubicBezTo>
                  <a:pt x="10096" y="4485"/>
                  <a:pt x="10239" y="4628"/>
                  <a:pt x="10239" y="4805"/>
                </a:cubicBezTo>
                <a:cubicBezTo>
                  <a:pt x="10239" y="4982"/>
                  <a:pt x="10096" y="5125"/>
                  <a:pt x="9919" y="5125"/>
                </a:cubicBezTo>
                <a:cubicBezTo>
                  <a:pt x="9742" y="5125"/>
                  <a:pt x="9599" y="4982"/>
                  <a:pt x="9599" y="4805"/>
                </a:cubicBezTo>
                <a:cubicBezTo>
                  <a:pt x="9599" y="4628"/>
                  <a:pt x="9742" y="4485"/>
                  <a:pt x="9919" y="4485"/>
                </a:cubicBezTo>
                <a:close/>
                <a:moveTo>
                  <a:pt x="9689" y="7685"/>
                </a:moveTo>
                <a:lnTo>
                  <a:pt x="9919" y="6765"/>
                </a:lnTo>
                <a:lnTo>
                  <a:pt x="10149" y="7685"/>
                </a:lnTo>
                <a:lnTo>
                  <a:pt x="9689" y="7685"/>
                </a:lnTo>
                <a:close/>
                <a:moveTo>
                  <a:pt x="9893" y="2556"/>
                </a:moveTo>
                <a:lnTo>
                  <a:pt x="6132" y="1929"/>
                </a:lnTo>
                <a:cubicBezTo>
                  <a:pt x="5955" y="1894"/>
                  <a:pt x="5784" y="2012"/>
                  <a:pt x="5754" y="2190"/>
                </a:cubicBezTo>
                <a:cubicBezTo>
                  <a:pt x="5725" y="2368"/>
                  <a:pt x="5848" y="2536"/>
                  <a:pt x="6027" y="2560"/>
                </a:cubicBezTo>
                <a:lnTo>
                  <a:pt x="8596" y="2988"/>
                </a:lnTo>
                <a:lnTo>
                  <a:pt x="6080" y="3827"/>
                </a:lnTo>
                <a:lnTo>
                  <a:pt x="1331" y="2244"/>
                </a:lnTo>
                <a:lnTo>
                  <a:pt x="6080" y="662"/>
                </a:lnTo>
                <a:lnTo>
                  <a:pt x="10828" y="2244"/>
                </a:lnTo>
                <a:lnTo>
                  <a:pt x="9894" y="2555"/>
                </a:lnTo>
                <a:lnTo>
                  <a:pt x="9893" y="2556"/>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1545858" y="1628774"/>
            <a:ext cx="659499" cy="6594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0" name="矩形 39"/>
          <p:cNvSpPr/>
          <p:nvPr/>
        </p:nvSpPr>
        <p:spPr>
          <a:xfrm>
            <a:off x="2512191" y="1436213"/>
            <a:ext cx="1005403" cy="338554"/>
          </a:xfrm>
          <a:prstGeom prst="rect">
            <a:avLst/>
          </a:prstGeom>
        </p:spPr>
        <p:txBody>
          <a:bodyPr wrap="none">
            <a:spAutoFit/>
          </a:bodyPr>
          <a:lstStyle/>
          <a:p>
            <a:r>
              <a:rPr lang="zh-CN" altLang="en-US" sz="1600" b="1" dirty="0">
                <a:solidFill>
                  <a:schemeClr val="accent1"/>
                </a:solidFill>
                <a:latin typeface="Arial" panose="020B0604020202020204" pitchFamily="34" charset="0"/>
                <a:ea typeface="微软雅黑" panose="020B0503020204020204" charset="-122"/>
                <a:sym typeface="Arial" panose="020B0604020202020204" pitchFamily="34" charset="0"/>
              </a:rPr>
              <a:t>公司样本</a:t>
            </a:r>
            <a:endParaRPr lang="zh-CN" altLang="en-US" sz="16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1" name="矩形 40"/>
          <p:cNvSpPr/>
          <p:nvPr/>
        </p:nvSpPr>
        <p:spPr>
          <a:xfrm>
            <a:off x="2512191" y="1726399"/>
            <a:ext cx="8249591" cy="1021883"/>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选取</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1968-1998</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年之间出现于</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COMPUSTAT</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数据库的上市公司。其中</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1968-1995</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的上市公司，其数据源自</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Jay Ritter</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1970-1998</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的数据源自</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SDC</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（数据互为补充）</a:t>
            </a:r>
            <a:endPar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a:p>
            <a:pPr algn="just">
              <a:lnSpc>
                <a:spcPct val="150000"/>
              </a:lnSpc>
            </a:pPr>
            <a:endPar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46" name="矩形 45"/>
          <p:cNvSpPr/>
          <p:nvPr/>
        </p:nvSpPr>
        <p:spPr>
          <a:xfrm>
            <a:off x="1019880" y="3076575"/>
            <a:ext cx="10079919" cy="1362075"/>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矩形 46"/>
          <p:cNvSpPr/>
          <p:nvPr/>
        </p:nvSpPr>
        <p:spPr>
          <a:xfrm rot="16200000">
            <a:off x="389175" y="37065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矩形 47"/>
          <p:cNvSpPr/>
          <p:nvPr/>
        </p:nvSpPr>
        <p:spPr>
          <a:xfrm>
            <a:off x="1126470" y="4832775"/>
            <a:ext cx="10079919" cy="1362075"/>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9" name="矩形 48"/>
          <p:cNvSpPr/>
          <p:nvPr/>
        </p:nvSpPr>
        <p:spPr>
          <a:xfrm rot="16200000">
            <a:off x="388470" y="5462775"/>
            <a:ext cx="1368000" cy="108000"/>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Arial" panose="020B0604020202020204" pitchFamily="34" charset="0"/>
              <a:ea typeface="微软雅黑" panose="020B0503020204020204" charset="-122"/>
              <a:sym typeface="Arial" panose="020B0604020202020204" pitchFamily="34" charset="0"/>
            </a:endParaRPr>
          </a:p>
        </p:txBody>
      </p:sp>
      <p:sp>
        <p:nvSpPr>
          <p:cNvPr id="52" name="椭圆 51"/>
          <p:cNvSpPr/>
          <p:nvPr/>
        </p:nvSpPr>
        <p:spPr>
          <a:xfrm>
            <a:off x="1593483" y="3400424"/>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3" name="矩形 52"/>
          <p:cNvSpPr/>
          <p:nvPr/>
        </p:nvSpPr>
        <p:spPr>
          <a:xfrm>
            <a:off x="2569338" y="3145525"/>
            <a:ext cx="1005403" cy="338554"/>
          </a:xfrm>
          <a:prstGeom prst="rect">
            <a:avLst/>
          </a:prstGeom>
        </p:spPr>
        <p:txBody>
          <a:bodyPr wrap="none">
            <a:spAutoFit/>
          </a:bodyPr>
          <a:lstStyle/>
          <a:p>
            <a:r>
              <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rPr>
              <a:t>样本筛选</a:t>
            </a:r>
            <a:endPar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54" name="矩形 53"/>
          <p:cNvSpPr/>
          <p:nvPr/>
        </p:nvSpPr>
        <p:spPr>
          <a:xfrm>
            <a:off x="2569338" y="3393454"/>
            <a:ext cx="8249591" cy="1023357"/>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排除具有以下三种特点之一的公司：</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SIC code</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6000-6999</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）；账面资产价值最低低于</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1000</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万美元；从</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IPO</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年起直到退出年之间无完整总资产数据。（注：</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SIC </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是美国产业分类的一种四位代码</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其中</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6000-6999</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为金融，保险，房地产业，即典型的杠杆业）</a:t>
            </a:r>
            <a:endPar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65" name="椭圆 64"/>
          <p:cNvSpPr/>
          <p:nvPr/>
        </p:nvSpPr>
        <p:spPr>
          <a:xfrm>
            <a:off x="1603008" y="5134413"/>
            <a:ext cx="659499" cy="6594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66" name="矩形 65"/>
          <p:cNvSpPr/>
          <p:nvPr/>
        </p:nvSpPr>
        <p:spPr>
          <a:xfrm>
            <a:off x="2569338" y="4889669"/>
            <a:ext cx="1005403" cy="338554"/>
          </a:xfrm>
          <a:prstGeom prst="rect">
            <a:avLst/>
          </a:prstGeom>
        </p:spPr>
        <p:txBody>
          <a:bodyPr wrap="none">
            <a:spAutoFit/>
          </a:bodyPr>
          <a:lstStyle/>
          <a:p>
            <a:r>
              <a:rPr lang="zh-CN" altLang="en-US" sz="1600" b="1" dirty="0">
                <a:solidFill>
                  <a:srgbClr val="C00000"/>
                </a:solidFill>
                <a:latin typeface="Arial" panose="020B0604020202020204" pitchFamily="34" charset="0"/>
                <a:ea typeface="微软雅黑" panose="020B0503020204020204" charset="-122"/>
                <a:sym typeface="Arial" panose="020B0604020202020204" pitchFamily="34" charset="0"/>
              </a:rPr>
              <a:t>样本合计</a:t>
            </a:r>
            <a:endParaRPr lang="zh-CN" altLang="en-US" sz="1600" b="1" dirty="0">
              <a:solidFill>
                <a:srgbClr val="C00000"/>
              </a:solidFill>
              <a:latin typeface="Arial" panose="020B0604020202020204" pitchFamily="34" charset="0"/>
              <a:ea typeface="微软雅黑" panose="020B0503020204020204" charset="-122"/>
              <a:sym typeface="Arial" panose="020B0604020202020204" pitchFamily="34" charset="0"/>
            </a:endParaRPr>
          </a:p>
        </p:txBody>
      </p:sp>
      <p:sp>
        <p:nvSpPr>
          <p:cNvPr id="68" name="矩形 67"/>
          <p:cNvSpPr/>
          <p:nvPr/>
        </p:nvSpPr>
        <p:spPr>
          <a:xfrm>
            <a:off x="2556005" y="5174455"/>
            <a:ext cx="8249591" cy="1023357"/>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包括</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IPO</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第一财年的公司样本</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2839</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个观察值，下一财年的公司样本</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2652</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个观察值（后写作</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IPO+1</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），十个财年后的公司样本</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715</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个观察值（写作</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IPO+10</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）。（注：样本数据的减少主要由于合并、破产等导致公司退出</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COMPUSTAT </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数据库）</a:t>
            </a:r>
            <a:endPar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69" name="iconfont-11244-5317146"/>
          <p:cNvSpPr>
            <a:spLocks noChangeAspect="1"/>
          </p:cNvSpPr>
          <p:nvPr/>
        </p:nvSpPr>
        <p:spPr bwMode="auto">
          <a:xfrm>
            <a:off x="1751640" y="3566688"/>
            <a:ext cx="353674" cy="244614"/>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0" name="iconfont-11244-5317146"/>
          <p:cNvSpPr>
            <a:spLocks noChangeAspect="1"/>
          </p:cNvSpPr>
          <p:nvPr/>
        </p:nvSpPr>
        <p:spPr bwMode="auto">
          <a:xfrm>
            <a:off x="1747603" y="5298913"/>
            <a:ext cx="353674" cy="292286"/>
          </a:xfrm>
          <a:custGeom>
            <a:avLst/>
            <a:gdLst>
              <a:gd name="connsiteX0" fmla="*/ 172462 w 606900"/>
              <a:gd name="connsiteY0" fmla="*/ 349437 h 501560"/>
              <a:gd name="connsiteX1" fmla="*/ 155911 w 606900"/>
              <a:gd name="connsiteY1" fmla="*/ 378701 h 501560"/>
              <a:gd name="connsiteX2" fmla="*/ 138449 w 606900"/>
              <a:gd name="connsiteY2" fmla="*/ 467859 h 501560"/>
              <a:gd name="connsiteX3" fmla="*/ 227733 w 606900"/>
              <a:gd name="connsiteY3" fmla="*/ 450270 h 501560"/>
              <a:gd name="connsiteX4" fmla="*/ 255065 w 606900"/>
              <a:gd name="connsiteY4" fmla="*/ 434804 h 501560"/>
              <a:gd name="connsiteX5" fmla="*/ 172462 w 606900"/>
              <a:gd name="connsiteY5" fmla="*/ 349437 h 501560"/>
              <a:gd name="connsiteX6" fmla="*/ 533696 w 606900"/>
              <a:gd name="connsiteY6" fmla="*/ 210393 h 501560"/>
              <a:gd name="connsiteX7" fmla="*/ 315346 w 606900"/>
              <a:gd name="connsiteY7" fmla="*/ 428587 h 501560"/>
              <a:gd name="connsiteX8" fmla="*/ 533696 w 606900"/>
              <a:gd name="connsiteY8" fmla="*/ 210393 h 501560"/>
              <a:gd name="connsiteX9" fmla="*/ 59522 w 606900"/>
              <a:gd name="connsiteY9" fmla="*/ 119601 h 501560"/>
              <a:gd name="connsiteX10" fmla="*/ 28242 w 606900"/>
              <a:gd name="connsiteY10" fmla="*/ 150825 h 501560"/>
              <a:gd name="connsiteX11" fmla="*/ 59522 w 606900"/>
              <a:gd name="connsiteY11" fmla="*/ 182049 h 501560"/>
              <a:gd name="connsiteX12" fmla="*/ 90802 w 606900"/>
              <a:gd name="connsiteY12" fmla="*/ 150825 h 501560"/>
              <a:gd name="connsiteX13" fmla="*/ 59522 w 606900"/>
              <a:gd name="connsiteY13" fmla="*/ 119601 h 501560"/>
              <a:gd name="connsiteX14" fmla="*/ 59522 w 606900"/>
              <a:gd name="connsiteY14" fmla="*/ 91409 h 501560"/>
              <a:gd name="connsiteX15" fmla="*/ 119044 w 606900"/>
              <a:gd name="connsiteY15" fmla="*/ 150825 h 501560"/>
              <a:gd name="connsiteX16" fmla="*/ 59522 w 606900"/>
              <a:gd name="connsiteY16" fmla="*/ 210241 h 501560"/>
              <a:gd name="connsiteX17" fmla="*/ 0 w 606900"/>
              <a:gd name="connsiteY17" fmla="*/ 150825 h 501560"/>
              <a:gd name="connsiteX18" fmla="*/ 59522 w 606900"/>
              <a:gd name="connsiteY18" fmla="*/ 91409 h 501560"/>
              <a:gd name="connsiteX19" fmla="*/ 347929 w 606900"/>
              <a:gd name="connsiteY19" fmla="*/ 72806 h 501560"/>
              <a:gd name="connsiteX20" fmla="*/ 230162 w 606900"/>
              <a:gd name="connsiteY20" fmla="*/ 125481 h 501560"/>
              <a:gd name="connsiteX21" fmla="*/ 282548 w 606900"/>
              <a:gd name="connsiteY21" fmla="*/ 417215 h 501560"/>
              <a:gd name="connsiteX22" fmla="*/ 522308 w 606900"/>
              <a:gd name="connsiteY22" fmla="*/ 177641 h 501560"/>
              <a:gd name="connsiteX23" fmla="*/ 347929 w 606900"/>
              <a:gd name="connsiteY23" fmla="*/ 72806 h 501560"/>
              <a:gd name="connsiteX24" fmla="*/ 544439 w 606900"/>
              <a:gd name="connsiteY24" fmla="*/ 29064 h 501560"/>
              <a:gd name="connsiteX25" fmla="*/ 483740 w 606900"/>
              <a:gd name="connsiteY25" fmla="*/ 51334 h 501560"/>
              <a:gd name="connsiteX26" fmla="*/ 454434 w 606900"/>
              <a:gd name="connsiteY26" fmla="*/ 67862 h 501560"/>
              <a:gd name="connsiteX27" fmla="*/ 540074 w 606900"/>
              <a:gd name="connsiteY27" fmla="*/ 150348 h 501560"/>
              <a:gd name="connsiteX28" fmla="*/ 555562 w 606900"/>
              <a:gd name="connsiteY28" fmla="*/ 122903 h 501560"/>
              <a:gd name="connsiteX29" fmla="*/ 573024 w 606900"/>
              <a:gd name="connsiteY29" fmla="*/ 33745 h 501560"/>
              <a:gd name="connsiteX30" fmla="*/ 544439 w 606900"/>
              <a:gd name="connsiteY30" fmla="*/ 29064 h 501560"/>
              <a:gd name="connsiteX31" fmla="*/ 556710 w 606900"/>
              <a:gd name="connsiteY31" fmla="*/ 17 h 501560"/>
              <a:gd name="connsiteX32" fmla="*/ 593067 w 606900"/>
              <a:gd name="connsiteY32" fmla="*/ 13882 h 501560"/>
              <a:gd name="connsiteX33" fmla="*/ 554195 w 606900"/>
              <a:gd name="connsiteY33" fmla="*/ 180826 h 501560"/>
              <a:gd name="connsiteX34" fmla="*/ 285737 w 606900"/>
              <a:gd name="connsiteY34" fmla="*/ 448906 h 501560"/>
              <a:gd name="connsiteX35" fmla="*/ 118406 w 606900"/>
              <a:gd name="connsiteY35" fmla="*/ 487723 h 501560"/>
              <a:gd name="connsiteX36" fmla="*/ 159252 w 606900"/>
              <a:gd name="connsiteY36" fmla="*/ 317747 h 501560"/>
              <a:gd name="connsiteX37" fmla="*/ 422699 w 606900"/>
              <a:gd name="connsiteY37" fmla="*/ 54519 h 501560"/>
              <a:gd name="connsiteX38" fmla="*/ 556710 w 606900"/>
              <a:gd name="connsiteY38" fmla="*/ 17 h 5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00" h="501560">
                <a:moveTo>
                  <a:pt x="172462" y="349437"/>
                </a:moveTo>
                <a:cubicBezTo>
                  <a:pt x="166237" y="359596"/>
                  <a:pt x="160770" y="369300"/>
                  <a:pt x="155911" y="378701"/>
                </a:cubicBezTo>
                <a:cubicBezTo>
                  <a:pt x="129035" y="430407"/>
                  <a:pt x="129339" y="458610"/>
                  <a:pt x="138449" y="467859"/>
                </a:cubicBezTo>
                <a:cubicBezTo>
                  <a:pt x="147560" y="476957"/>
                  <a:pt x="175803" y="477109"/>
                  <a:pt x="227733" y="450270"/>
                </a:cubicBezTo>
                <a:cubicBezTo>
                  <a:pt x="236540" y="445721"/>
                  <a:pt x="245650" y="440566"/>
                  <a:pt x="255065" y="434804"/>
                </a:cubicBezTo>
                <a:cubicBezTo>
                  <a:pt x="220293" y="415244"/>
                  <a:pt x="190987" y="385070"/>
                  <a:pt x="172462" y="349437"/>
                </a:cubicBezTo>
                <a:close/>
                <a:moveTo>
                  <a:pt x="533696" y="210393"/>
                </a:moveTo>
                <a:cubicBezTo>
                  <a:pt x="476452" y="289392"/>
                  <a:pt x="393849" y="371726"/>
                  <a:pt x="315346" y="428587"/>
                </a:cubicBezTo>
                <a:cubicBezTo>
                  <a:pt x="446539" y="460278"/>
                  <a:pt x="565583" y="342159"/>
                  <a:pt x="533696" y="210393"/>
                </a:cubicBezTo>
                <a:close/>
                <a:moveTo>
                  <a:pt x="59522" y="119601"/>
                </a:moveTo>
                <a:cubicBezTo>
                  <a:pt x="41908" y="119601"/>
                  <a:pt x="28242" y="133849"/>
                  <a:pt x="28242" y="150825"/>
                </a:cubicBezTo>
                <a:cubicBezTo>
                  <a:pt x="28242" y="167801"/>
                  <a:pt x="41908" y="182049"/>
                  <a:pt x="59522" y="182049"/>
                </a:cubicBezTo>
                <a:cubicBezTo>
                  <a:pt x="77135" y="182049"/>
                  <a:pt x="90802" y="167649"/>
                  <a:pt x="90802" y="150825"/>
                </a:cubicBezTo>
                <a:cubicBezTo>
                  <a:pt x="90802" y="133849"/>
                  <a:pt x="77135" y="119601"/>
                  <a:pt x="59522" y="119601"/>
                </a:cubicBezTo>
                <a:close/>
                <a:moveTo>
                  <a:pt x="59522" y="91409"/>
                </a:moveTo>
                <a:cubicBezTo>
                  <a:pt x="92320" y="91409"/>
                  <a:pt x="119044" y="118086"/>
                  <a:pt x="119044" y="150825"/>
                </a:cubicBezTo>
                <a:cubicBezTo>
                  <a:pt x="119044" y="184019"/>
                  <a:pt x="91865" y="210241"/>
                  <a:pt x="59522" y="210241"/>
                </a:cubicBezTo>
                <a:cubicBezTo>
                  <a:pt x="27179" y="210241"/>
                  <a:pt x="0" y="184019"/>
                  <a:pt x="0" y="150825"/>
                </a:cubicBezTo>
                <a:cubicBezTo>
                  <a:pt x="0" y="117631"/>
                  <a:pt x="27179" y="91409"/>
                  <a:pt x="59522" y="91409"/>
                </a:cubicBezTo>
                <a:close/>
                <a:moveTo>
                  <a:pt x="347929" y="72806"/>
                </a:moveTo>
                <a:cubicBezTo>
                  <a:pt x="305609" y="75060"/>
                  <a:pt x="263530" y="92104"/>
                  <a:pt x="230162" y="125481"/>
                </a:cubicBezTo>
                <a:cubicBezTo>
                  <a:pt x="141486" y="213881"/>
                  <a:pt x="167755" y="364448"/>
                  <a:pt x="282548" y="417215"/>
                </a:cubicBezTo>
                <a:cubicBezTo>
                  <a:pt x="369554" y="357625"/>
                  <a:pt x="463241" y="263767"/>
                  <a:pt x="522308" y="177641"/>
                </a:cubicBezTo>
                <a:cubicBezTo>
                  <a:pt x="489662" y="106376"/>
                  <a:pt x="418462" y="69049"/>
                  <a:pt x="347929" y="72806"/>
                </a:cubicBezTo>
                <a:close/>
                <a:moveTo>
                  <a:pt x="544439" y="29064"/>
                </a:moveTo>
                <a:cubicBezTo>
                  <a:pt x="529749" y="31243"/>
                  <a:pt x="509705" y="37915"/>
                  <a:pt x="483740" y="51334"/>
                </a:cubicBezTo>
                <a:cubicBezTo>
                  <a:pt x="474326" y="56035"/>
                  <a:pt x="464608" y="61645"/>
                  <a:pt x="454434" y="67862"/>
                </a:cubicBezTo>
                <a:cubicBezTo>
                  <a:pt x="490118" y="86209"/>
                  <a:pt x="520486" y="115777"/>
                  <a:pt x="540074" y="150348"/>
                </a:cubicBezTo>
                <a:cubicBezTo>
                  <a:pt x="545844" y="140947"/>
                  <a:pt x="551007" y="131698"/>
                  <a:pt x="555562" y="122903"/>
                </a:cubicBezTo>
                <a:cubicBezTo>
                  <a:pt x="582286" y="71198"/>
                  <a:pt x="582134" y="42995"/>
                  <a:pt x="573024" y="33745"/>
                </a:cubicBezTo>
                <a:cubicBezTo>
                  <a:pt x="568469" y="29196"/>
                  <a:pt x="559130" y="26884"/>
                  <a:pt x="544439" y="29064"/>
                </a:cubicBezTo>
                <a:close/>
                <a:moveTo>
                  <a:pt x="556710" y="17"/>
                </a:moveTo>
                <a:cubicBezTo>
                  <a:pt x="570945" y="302"/>
                  <a:pt x="583539" y="4367"/>
                  <a:pt x="593067" y="13882"/>
                </a:cubicBezTo>
                <a:cubicBezTo>
                  <a:pt x="630572" y="51334"/>
                  <a:pt x="583045" y="136701"/>
                  <a:pt x="554195" y="180826"/>
                </a:cubicBezTo>
                <a:cubicBezTo>
                  <a:pt x="616147" y="348679"/>
                  <a:pt x="451701" y="510012"/>
                  <a:pt x="285737" y="448906"/>
                </a:cubicBezTo>
                <a:cubicBezTo>
                  <a:pt x="241399" y="477867"/>
                  <a:pt x="155911" y="525175"/>
                  <a:pt x="118406" y="487723"/>
                </a:cubicBezTo>
                <a:cubicBezTo>
                  <a:pt x="80445" y="449664"/>
                  <a:pt x="129642" y="362629"/>
                  <a:pt x="159252" y="317747"/>
                </a:cubicBezTo>
                <a:cubicBezTo>
                  <a:pt x="106410" y="155655"/>
                  <a:pt x="260683" y="1903"/>
                  <a:pt x="422699" y="54519"/>
                </a:cubicBezTo>
                <a:cubicBezTo>
                  <a:pt x="456522" y="32343"/>
                  <a:pt x="514004" y="-836"/>
                  <a:pt x="556710" y="17"/>
                </a:cubicBezTo>
                <a:close/>
              </a:path>
            </a:pathLst>
          </a:custGeom>
          <a:solidFill>
            <a:schemeClr val="accent2"/>
          </a:solidFill>
          <a:ln>
            <a:solidFill>
              <a:schemeClr val="accent1"/>
            </a:solidFill>
          </a:ln>
        </p:spPr>
        <p:txBody>
          <a:bodyPr/>
          <a:lstStyle/>
          <a:p>
            <a:endParaRPr lang="zh-CN" altLang="en-US" dirty="0">
              <a:latin typeface="Arial" panose="020B0604020202020204" pitchFamily="34" charset="0"/>
              <a:ea typeface="微软雅黑" panose="020B0503020204020204" charset="-122"/>
              <a:sym typeface="Arial" panose="020B0604020202020204" pitchFamily="34" charset="0"/>
            </a:endParaRPr>
          </a:p>
        </p:txBody>
      </p:sp>
      <p:cxnSp>
        <p:nvCxnSpPr>
          <p:cNvPr id="22" name="直接连接符 21"/>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样本来源及处理</a:t>
            </a:r>
            <a:endParaRPr lang="zh-CN" altLang="en-US" sz="2400" b="1" dirty="0">
              <a:solidFill>
                <a:schemeClr val="accent1"/>
              </a:solidFill>
              <a:latin typeface="+mj-ea"/>
              <a:ea typeface="+mj-ea"/>
            </a:endParaRPr>
          </a:p>
        </p:txBody>
      </p:sp>
      <p:pic>
        <p:nvPicPr>
          <p:cNvPr id="24" name="图片 23"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灯片编号占位符 2"/>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790166" y="2244660"/>
            <a:ext cx="2116668" cy="2116668"/>
          </a:xfrm>
          <a:prstGeom prst="ellipse">
            <a:avLst/>
          </a:prstGeom>
          <a:gradFill flip="none" rotWithShape="1">
            <a:gsLst>
              <a:gs pos="0">
                <a:schemeClr val="accent1">
                  <a:lumMod val="75000"/>
                </a:schemeClr>
              </a:gs>
              <a:gs pos="79000">
                <a:schemeClr val="accent1"/>
              </a:gs>
            </a:gsLst>
            <a:lin ang="2700000" scaled="1"/>
            <a:tileRect/>
          </a:gradFill>
          <a:ln>
            <a:noFill/>
          </a:ln>
          <a:effectLst>
            <a:outerShdw blurRad="266700" dist="266700" dir="5400000" sx="92000" sy="92000" algn="t"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nvSpPr>
        <p:spPr>
          <a:xfrm>
            <a:off x="3628926" y="2254090"/>
            <a:ext cx="2116668" cy="2116668"/>
          </a:xfrm>
          <a:prstGeom prst="ellipse">
            <a:avLst/>
          </a:prstGeom>
          <a:gradFill flip="none" rotWithShape="1">
            <a:gsLst>
              <a:gs pos="0">
                <a:schemeClr val="accent1">
                  <a:lumMod val="75000"/>
                </a:schemeClr>
              </a:gs>
              <a:gs pos="79000">
                <a:schemeClr val="accent1"/>
              </a:gs>
            </a:gsLst>
            <a:lin ang="2700000" scaled="1"/>
            <a:tileRect/>
          </a:gradFill>
          <a:ln>
            <a:noFill/>
          </a:ln>
          <a:effectLst>
            <a:outerShdw blurRad="266700" dist="266700" dir="5400000" sx="92000" sy="92000" algn="t"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grpSp>
        <p:nvGrpSpPr>
          <p:cNvPr id="64" name="组合 63"/>
          <p:cNvGrpSpPr/>
          <p:nvPr/>
        </p:nvGrpSpPr>
        <p:grpSpPr>
          <a:xfrm>
            <a:off x="4252640" y="2951948"/>
            <a:ext cx="844946" cy="703896"/>
            <a:chOff x="4344988" y="7794625"/>
            <a:chExt cx="2976562" cy="2479675"/>
          </a:xfrm>
          <a:gradFill flip="none" rotWithShape="1">
            <a:gsLst>
              <a:gs pos="36000">
                <a:schemeClr val="bg1"/>
              </a:gs>
              <a:gs pos="100000">
                <a:schemeClr val="bg1">
                  <a:alpha val="0"/>
                </a:schemeClr>
              </a:gs>
            </a:gsLst>
            <a:lin ang="5400000" scaled="1"/>
            <a:tileRect/>
          </a:gradFill>
        </p:grpSpPr>
        <p:sp>
          <p:nvSpPr>
            <p:cNvPr id="45" name="Freeform 5"/>
            <p:cNvSpPr>
              <a:spLocks noEditPoints="1"/>
            </p:cNvSpPr>
            <p:nvPr/>
          </p:nvSpPr>
          <p:spPr bwMode="auto">
            <a:xfrm>
              <a:off x="4344988" y="7794625"/>
              <a:ext cx="2976562" cy="2479675"/>
            </a:xfrm>
            <a:custGeom>
              <a:avLst/>
              <a:gdLst>
                <a:gd name="T0" fmla="*/ 788 w 788"/>
                <a:gd name="T1" fmla="*/ 578 h 656"/>
                <a:gd name="T2" fmla="*/ 746 w 788"/>
                <a:gd name="T3" fmla="*/ 656 h 656"/>
                <a:gd name="T4" fmla="*/ 45 w 788"/>
                <a:gd name="T5" fmla="*/ 656 h 656"/>
                <a:gd name="T6" fmla="*/ 0 w 788"/>
                <a:gd name="T7" fmla="*/ 571 h 656"/>
                <a:gd name="T8" fmla="*/ 26 w 788"/>
                <a:gd name="T9" fmla="*/ 550 h 656"/>
                <a:gd name="T10" fmla="*/ 53 w 788"/>
                <a:gd name="T11" fmla="*/ 354 h 656"/>
                <a:gd name="T12" fmla="*/ 79 w 788"/>
                <a:gd name="T13" fmla="*/ 550 h 656"/>
                <a:gd name="T14" fmla="*/ 53 w 788"/>
                <a:gd name="T15" fmla="*/ 231 h 656"/>
                <a:gd name="T16" fmla="*/ 52 w 788"/>
                <a:gd name="T17" fmla="*/ 275 h 656"/>
                <a:gd name="T18" fmla="*/ 28 w 788"/>
                <a:gd name="T19" fmla="*/ 215 h 656"/>
                <a:gd name="T20" fmla="*/ 79 w 788"/>
                <a:gd name="T21" fmla="*/ 184 h 656"/>
                <a:gd name="T22" fmla="*/ 79 w 788"/>
                <a:gd name="T23" fmla="*/ 68 h 656"/>
                <a:gd name="T24" fmla="*/ 640 w 788"/>
                <a:gd name="T25" fmla="*/ 0 h 656"/>
                <a:gd name="T26" fmla="*/ 709 w 788"/>
                <a:gd name="T27" fmla="*/ 70 h 656"/>
                <a:gd name="T28" fmla="*/ 710 w 788"/>
                <a:gd name="T29" fmla="*/ 184 h 656"/>
                <a:gd name="T30" fmla="*/ 762 w 788"/>
                <a:gd name="T31" fmla="*/ 226 h 656"/>
                <a:gd name="T32" fmla="*/ 762 w 788"/>
                <a:gd name="T33" fmla="*/ 541 h 656"/>
                <a:gd name="T34" fmla="*/ 682 w 788"/>
                <a:gd name="T35" fmla="*/ 551 h 656"/>
                <a:gd name="T36" fmla="*/ 106 w 788"/>
                <a:gd name="T37" fmla="*/ 132 h 656"/>
                <a:gd name="T38" fmla="*/ 119 w 788"/>
                <a:gd name="T39" fmla="*/ 551 h 656"/>
                <a:gd name="T40" fmla="*/ 315 w 788"/>
                <a:gd name="T41" fmla="*/ 571 h 656"/>
                <a:gd name="T42" fmla="*/ 448 w 788"/>
                <a:gd name="T43" fmla="*/ 578 h 656"/>
                <a:gd name="T44" fmla="*/ 510 w 788"/>
                <a:gd name="T45" fmla="*/ 551 h 656"/>
                <a:gd name="T46" fmla="*/ 682 w 788"/>
                <a:gd name="T47" fmla="*/ 551 h 656"/>
                <a:gd name="T48" fmla="*/ 683 w 788"/>
                <a:gd name="T49" fmla="*/ 104 h 656"/>
                <a:gd name="T50" fmla="*/ 638 w 788"/>
                <a:gd name="T51" fmla="*/ 26 h 656"/>
                <a:gd name="T52" fmla="*/ 148 w 788"/>
                <a:gd name="T53" fmla="*/ 26 h 656"/>
                <a:gd name="T54" fmla="*/ 106 w 788"/>
                <a:gd name="T55" fmla="*/ 104 h 656"/>
                <a:gd name="T56" fmla="*/ 27 w 788"/>
                <a:gd name="T57" fmla="*/ 607 h 656"/>
                <a:gd name="T58" fmla="*/ 662 w 788"/>
                <a:gd name="T59" fmla="*/ 630 h 656"/>
                <a:gd name="T60" fmla="*/ 762 w 788"/>
                <a:gd name="T61" fmla="*/ 617 h 656"/>
                <a:gd name="T62" fmla="*/ 752 w 788"/>
                <a:gd name="T63" fmla="*/ 577 h 656"/>
                <a:gd name="T64" fmla="*/ 489 w 788"/>
                <a:gd name="T65" fmla="*/ 592 h 656"/>
                <a:gd name="T66" fmla="*/ 337 w 788"/>
                <a:gd name="T67" fmla="*/ 604 h 656"/>
                <a:gd name="T68" fmla="*/ 275 w 788"/>
                <a:gd name="T69" fmla="*/ 578 h 656"/>
                <a:gd name="T70" fmla="*/ 27 w 788"/>
                <a:gd name="T71" fmla="*/ 578 h 656"/>
                <a:gd name="T72" fmla="*/ 710 w 788"/>
                <a:gd name="T73" fmla="*/ 550 h 656"/>
                <a:gd name="T74" fmla="*/ 736 w 788"/>
                <a:gd name="T75" fmla="*/ 538 h 656"/>
                <a:gd name="T76" fmla="*/ 710 w 788"/>
                <a:gd name="T77" fmla="*/ 21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8" h="656">
                  <a:moveTo>
                    <a:pt x="762" y="550"/>
                  </a:moveTo>
                  <a:cubicBezTo>
                    <a:pt x="788" y="553"/>
                    <a:pt x="788" y="553"/>
                    <a:pt x="788" y="578"/>
                  </a:cubicBezTo>
                  <a:cubicBezTo>
                    <a:pt x="788" y="590"/>
                    <a:pt x="788" y="601"/>
                    <a:pt x="788" y="613"/>
                  </a:cubicBezTo>
                  <a:cubicBezTo>
                    <a:pt x="788" y="639"/>
                    <a:pt x="772" y="656"/>
                    <a:pt x="746" y="656"/>
                  </a:cubicBezTo>
                  <a:cubicBezTo>
                    <a:pt x="613" y="656"/>
                    <a:pt x="480" y="656"/>
                    <a:pt x="347" y="656"/>
                  </a:cubicBezTo>
                  <a:cubicBezTo>
                    <a:pt x="246" y="656"/>
                    <a:pt x="146" y="656"/>
                    <a:pt x="45" y="656"/>
                  </a:cubicBezTo>
                  <a:cubicBezTo>
                    <a:pt x="16" y="656"/>
                    <a:pt x="0" y="640"/>
                    <a:pt x="0" y="611"/>
                  </a:cubicBezTo>
                  <a:cubicBezTo>
                    <a:pt x="0" y="598"/>
                    <a:pt x="0" y="585"/>
                    <a:pt x="0" y="571"/>
                  </a:cubicBezTo>
                  <a:cubicBezTo>
                    <a:pt x="0" y="555"/>
                    <a:pt x="3" y="552"/>
                    <a:pt x="20" y="551"/>
                  </a:cubicBezTo>
                  <a:cubicBezTo>
                    <a:pt x="22" y="551"/>
                    <a:pt x="24" y="550"/>
                    <a:pt x="26" y="550"/>
                  </a:cubicBezTo>
                  <a:cubicBezTo>
                    <a:pt x="26" y="485"/>
                    <a:pt x="26" y="420"/>
                    <a:pt x="26" y="354"/>
                  </a:cubicBezTo>
                  <a:cubicBezTo>
                    <a:pt x="35" y="354"/>
                    <a:pt x="44" y="354"/>
                    <a:pt x="53" y="354"/>
                  </a:cubicBezTo>
                  <a:cubicBezTo>
                    <a:pt x="53" y="419"/>
                    <a:pt x="53" y="484"/>
                    <a:pt x="53" y="550"/>
                  </a:cubicBezTo>
                  <a:cubicBezTo>
                    <a:pt x="62" y="550"/>
                    <a:pt x="70" y="550"/>
                    <a:pt x="79" y="550"/>
                  </a:cubicBezTo>
                  <a:cubicBezTo>
                    <a:pt x="79" y="437"/>
                    <a:pt x="79" y="324"/>
                    <a:pt x="79" y="211"/>
                  </a:cubicBezTo>
                  <a:cubicBezTo>
                    <a:pt x="60" y="206"/>
                    <a:pt x="53" y="212"/>
                    <a:pt x="53" y="231"/>
                  </a:cubicBezTo>
                  <a:cubicBezTo>
                    <a:pt x="53" y="245"/>
                    <a:pt x="53" y="259"/>
                    <a:pt x="53" y="273"/>
                  </a:cubicBezTo>
                  <a:cubicBezTo>
                    <a:pt x="53" y="273"/>
                    <a:pt x="52" y="274"/>
                    <a:pt x="52" y="275"/>
                  </a:cubicBezTo>
                  <a:cubicBezTo>
                    <a:pt x="44" y="275"/>
                    <a:pt x="36" y="275"/>
                    <a:pt x="28" y="275"/>
                  </a:cubicBezTo>
                  <a:cubicBezTo>
                    <a:pt x="28" y="255"/>
                    <a:pt x="26" y="235"/>
                    <a:pt x="28" y="215"/>
                  </a:cubicBezTo>
                  <a:cubicBezTo>
                    <a:pt x="30" y="196"/>
                    <a:pt x="47" y="184"/>
                    <a:pt x="66" y="184"/>
                  </a:cubicBezTo>
                  <a:cubicBezTo>
                    <a:pt x="70" y="183"/>
                    <a:pt x="74" y="184"/>
                    <a:pt x="79" y="184"/>
                  </a:cubicBezTo>
                  <a:cubicBezTo>
                    <a:pt x="79" y="179"/>
                    <a:pt x="79" y="175"/>
                    <a:pt x="79" y="172"/>
                  </a:cubicBezTo>
                  <a:cubicBezTo>
                    <a:pt x="79" y="137"/>
                    <a:pt x="79" y="102"/>
                    <a:pt x="79" y="68"/>
                  </a:cubicBezTo>
                  <a:cubicBezTo>
                    <a:pt x="79" y="28"/>
                    <a:pt x="108" y="0"/>
                    <a:pt x="147" y="0"/>
                  </a:cubicBezTo>
                  <a:cubicBezTo>
                    <a:pt x="312" y="0"/>
                    <a:pt x="476" y="0"/>
                    <a:pt x="640" y="0"/>
                  </a:cubicBezTo>
                  <a:cubicBezTo>
                    <a:pt x="672" y="0"/>
                    <a:pt x="695" y="14"/>
                    <a:pt x="705" y="42"/>
                  </a:cubicBezTo>
                  <a:cubicBezTo>
                    <a:pt x="708" y="51"/>
                    <a:pt x="709" y="61"/>
                    <a:pt x="709" y="70"/>
                  </a:cubicBezTo>
                  <a:cubicBezTo>
                    <a:pt x="710" y="104"/>
                    <a:pt x="710" y="138"/>
                    <a:pt x="710" y="172"/>
                  </a:cubicBezTo>
                  <a:cubicBezTo>
                    <a:pt x="710" y="175"/>
                    <a:pt x="710" y="179"/>
                    <a:pt x="710" y="184"/>
                  </a:cubicBezTo>
                  <a:cubicBezTo>
                    <a:pt x="714" y="184"/>
                    <a:pt x="717" y="184"/>
                    <a:pt x="720" y="184"/>
                  </a:cubicBezTo>
                  <a:cubicBezTo>
                    <a:pt x="746" y="184"/>
                    <a:pt x="762" y="200"/>
                    <a:pt x="762" y="226"/>
                  </a:cubicBezTo>
                  <a:cubicBezTo>
                    <a:pt x="762" y="290"/>
                    <a:pt x="762" y="354"/>
                    <a:pt x="762" y="419"/>
                  </a:cubicBezTo>
                  <a:cubicBezTo>
                    <a:pt x="762" y="459"/>
                    <a:pt x="762" y="500"/>
                    <a:pt x="762" y="541"/>
                  </a:cubicBezTo>
                  <a:cubicBezTo>
                    <a:pt x="762" y="544"/>
                    <a:pt x="762" y="547"/>
                    <a:pt x="762" y="550"/>
                  </a:cubicBezTo>
                  <a:close/>
                  <a:moveTo>
                    <a:pt x="682" y="551"/>
                  </a:moveTo>
                  <a:cubicBezTo>
                    <a:pt x="682" y="410"/>
                    <a:pt x="682" y="271"/>
                    <a:pt x="682" y="132"/>
                  </a:cubicBezTo>
                  <a:cubicBezTo>
                    <a:pt x="490" y="132"/>
                    <a:pt x="298" y="132"/>
                    <a:pt x="106" y="132"/>
                  </a:cubicBezTo>
                  <a:cubicBezTo>
                    <a:pt x="106" y="272"/>
                    <a:pt x="106" y="411"/>
                    <a:pt x="106" y="551"/>
                  </a:cubicBezTo>
                  <a:cubicBezTo>
                    <a:pt x="111" y="551"/>
                    <a:pt x="115" y="551"/>
                    <a:pt x="119" y="551"/>
                  </a:cubicBezTo>
                  <a:cubicBezTo>
                    <a:pt x="168" y="551"/>
                    <a:pt x="217" y="552"/>
                    <a:pt x="267" y="550"/>
                  </a:cubicBezTo>
                  <a:cubicBezTo>
                    <a:pt x="287" y="550"/>
                    <a:pt x="303" y="554"/>
                    <a:pt x="315" y="571"/>
                  </a:cubicBezTo>
                  <a:cubicBezTo>
                    <a:pt x="319" y="577"/>
                    <a:pt x="324" y="577"/>
                    <a:pt x="331" y="577"/>
                  </a:cubicBezTo>
                  <a:cubicBezTo>
                    <a:pt x="370" y="577"/>
                    <a:pt x="409" y="577"/>
                    <a:pt x="448" y="578"/>
                  </a:cubicBezTo>
                  <a:cubicBezTo>
                    <a:pt x="462" y="578"/>
                    <a:pt x="473" y="575"/>
                    <a:pt x="482" y="563"/>
                  </a:cubicBezTo>
                  <a:cubicBezTo>
                    <a:pt x="489" y="553"/>
                    <a:pt x="498" y="551"/>
                    <a:pt x="510" y="551"/>
                  </a:cubicBezTo>
                  <a:cubicBezTo>
                    <a:pt x="563" y="551"/>
                    <a:pt x="616" y="551"/>
                    <a:pt x="669" y="551"/>
                  </a:cubicBezTo>
                  <a:cubicBezTo>
                    <a:pt x="673" y="551"/>
                    <a:pt x="677" y="551"/>
                    <a:pt x="682" y="551"/>
                  </a:cubicBezTo>
                  <a:close/>
                  <a:moveTo>
                    <a:pt x="106" y="104"/>
                  </a:moveTo>
                  <a:cubicBezTo>
                    <a:pt x="299" y="104"/>
                    <a:pt x="490" y="104"/>
                    <a:pt x="683" y="104"/>
                  </a:cubicBezTo>
                  <a:cubicBezTo>
                    <a:pt x="683" y="92"/>
                    <a:pt x="683" y="81"/>
                    <a:pt x="683" y="71"/>
                  </a:cubicBezTo>
                  <a:cubicBezTo>
                    <a:pt x="683" y="41"/>
                    <a:pt x="668" y="26"/>
                    <a:pt x="638" y="26"/>
                  </a:cubicBezTo>
                  <a:cubicBezTo>
                    <a:pt x="552" y="26"/>
                    <a:pt x="467" y="26"/>
                    <a:pt x="381" y="26"/>
                  </a:cubicBezTo>
                  <a:cubicBezTo>
                    <a:pt x="303" y="26"/>
                    <a:pt x="226" y="26"/>
                    <a:pt x="148" y="26"/>
                  </a:cubicBezTo>
                  <a:cubicBezTo>
                    <a:pt x="126" y="26"/>
                    <a:pt x="108" y="39"/>
                    <a:pt x="107" y="58"/>
                  </a:cubicBezTo>
                  <a:cubicBezTo>
                    <a:pt x="105" y="73"/>
                    <a:pt x="106" y="88"/>
                    <a:pt x="106" y="104"/>
                  </a:cubicBezTo>
                  <a:close/>
                  <a:moveTo>
                    <a:pt x="27" y="578"/>
                  </a:moveTo>
                  <a:cubicBezTo>
                    <a:pt x="27" y="588"/>
                    <a:pt x="27" y="598"/>
                    <a:pt x="27" y="607"/>
                  </a:cubicBezTo>
                  <a:cubicBezTo>
                    <a:pt x="27" y="626"/>
                    <a:pt x="30" y="630"/>
                    <a:pt x="48" y="630"/>
                  </a:cubicBezTo>
                  <a:cubicBezTo>
                    <a:pt x="253" y="630"/>
                    <a:pt x="458" y="630"/>
                    <a:pt x="662" y="630"/>
                  </a:cubicBezTo>
                  <a:cubicBezTo>
                    <a:pt x="690" y="630"/>
                    <a:pt x="718" y="630"/>
                    <a:pt x="745" y="630"/>
                  </a:cubicBezTo>
                  <a:cubicBezTo>
                    <a:pt x="754" y="630"/>
                    <a:pt x="761" y="626"/>
                    <a:pt x="762" y="617"/>
                  </a:cubicBezTo>
                  <a:cubicBezTo>
                    <a:pt x="763" y="604"/>
                    <a:pt x="762" y="592"/>
                    <a:pt x="762" y="578"/>
                  </a:cubicBezTo>
                  <a:cubicBezTo>
                    <a:pt x="758" y="578"/>
                    <a:pt x="755" y="577"/>
                    <a:pt x="752" y="577"/>
                  </a:cubicBezTo>
                  <a:cubicBezTo>
                    <a:pt x="677" y="577"/>
                    <a:pt x="601" y="578"/>
                    <a:pt x="525" y="577"/>
                  </a:cubicBezTo>
                  <a:cubicBezTo>
                    <a:pt x="510" y="577"/>
                    <a:pt x="498" y="580"/>
                    <a:pt x="489" y="592"/>
                  </a:cubicBezTo>
                  <a:cubicBezTo>
                    <a:pt x="483" y="601"/>
                    <a:pt x="474" y="604"/>
                    <a:pt x="463" y="604"/>
                  </a:cubicBezTo>
                  <a:cubicBezTo>
                    <a:pt x="421" y="603"/>
                    <a:pt x="379" y="603"/>
                    <a:pt x="337" y="604"/>
                  </a:cubicBezTo>
                  <a:cubicBezTo>
                    <a:pt x="318" y="605"/>
                    <a:pt x="303" y="600"/>
                    <a:pt x="290" y="584"/>
                  </a:cubicBezTo>
                  <a:cubicBezTo>
                    <a:pt x="287" y="580"/>
                    <a:pt x="280" y="578"/>
                    <a:pt x="275" y="578"/>
                  </a:cubicBezTo>
                  <a:cubicBezTo>
                    <a:pt x="195" y="577"/>
                    <a:pt x="115" y="577"/>
                    <a:pt x="35" y="577"/>
                  </a:cubicBezTo>
                  <a:cubicBezTo>
                    <a:pt x="33" y="577"/>
                    <a:pt x="31" y="578"/>
                    <a:pt x="27" y="578"/>
                  </a:cubicBezTo>
                  <a:close/>
                  <a:moveTo>
                    <a:pt x="710" y="210"/>
                  </a:moveTo>
                  <a:cubicBezTo>
                    <a:pt x="710" y="324"/>
                    <a:pt x="710" y="437"/>
                    <a:pt x="710" y="550"/>
                  </a:cubicBezTo>
                  <a:cubicBezTo>
                    <a:pt x="719" y="550"/>
                    <a:pt x="727" y="550"/>
                    <a:pt x="736" y="550"/>
                  </a:cubicBezTo>
                  <a:cubicBezTo>
                    <a:pt x="736" y="546"/>
                    <a:pt x="736" y="542"/>
                    <a:pt x="736" y="538"/>
                  </a:cubicBezTo>
                  <a:cubicBezTo>
                    <a:pt x="736" y="436"/>
                    <a:pt x="736" y="334"/>
                    <a:pt x="736" y="233"/>
                  </a:cubicBezTo>
                  <a:cubicBezTo>
                    <a:pt x="736" y="212"/>
                    <a:pt x="732" y="208"/>
                    <a:pt x="71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46" name="Freeform 6"/>
            <p:cNvSpPr/>
            <p:nvPr/>
          </p:nvSpPr>
          <p:spPr bwMode="auto">
            <a:xfrm>
              <a:off x="4448175" y="8940800"/>
              <a:ext cx="93662" cy="90488"/>
            </a:xfrm>
            <a:custGeom>
              <a:avLst/>
              <a:gdLst>
                <a:gd name="T0" fmla="*/ 25 w 25"/>
                <a:gd name="T1" fmla="*/ 24 h 24"/>
                <a:gd name="T2" fmla="*/ 0 w 25"/>
                <a:gd name="T3" fmla="*/ 24 h 24"/>
                <a:gd name="T4" fmla="*/ 0 w 25"/>
                <a:gd name="T5" fmla="*/ 0 h 24"/>
                <a:gd name="T6" fmla="*/ 25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cubicBezTo>
                    <a:pt x="17" y="24"/>
                    <a:pt x="9" y="24"/>
                    <a:pt x="0" y="24"/>
                  </a:cubicBezTo>
                  <a:cubicBezTo>
                    <a:pt x="0" y="17"/>
                    <a:pt x="0" y="9"/>
                    <a:pt x="0" y="0"/>
                  </a:cubicBezTo>
                  <a:cubicBezTo>
                    <a:pt x="8" y="0"/>
                    <a:pt x="16" y="0"/>
                    <a:pt x="25" y="0"/>
                  </a:cubicBezTo>
                  <a:cubicBezTo>
                    <a:pt x="25" y="8"/>
                    <a:pt x="25" y="16"/>
                    <a:pt x="2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47" name="Freeform 7"/>
            <p:cNvSpPr>
              <a:spLocks noEditPoints="1"/>
            </p:cNvSpPr>
            <p:nvPr/>
          </p:nvSpPr>
          <p:spPr bwMode="auto">
            <a:xfrm>
              <a:off x="5002213" y="8366125"/>
              <a:ext cx="1643062" cy="1412875"/>
            </a:xfrm>
            <a:custGeom>
              <a:avLst/>
              <a:gdLst>
                <a:gd name="T0" fmla="*/ 219 w 435"/>
                <a:gd name="T1" fmla="*/ 374 h 374"/>
                <a:gd name="T2" fmla="*/ 38 w 435"/>
                <a:gd name="T3" fmla="*/ 374 h 374"/>
                <a:gd name="T4" fmla="*/ 13 w 435"/>
                <a:gd name="T5" fmla="*/ 330 h 374"/>
                <a:gd name="T6" fmla="*/ 197 w 435"/>
                <a:gd name="T7" fmla="*/ 19 h 374"/>
                <a:gd name="T8" fmla="*/ 244 w 435"/>
                <a:gd name="T9" fmla="*/ 19 h 374"/>
                <a:gd name="T10" fmla="*/ 428 w 435"/>
                <a:gd name="T11" fmla="*/ 331 h 374"/>
                <a:gd name="T12" fmla="*/ 427 w 435"/>
                <a:gd name="T13" fmla="*/ 364 h 374"/>
                <a:gd name="T14" fmla="*/ 402 w 435"/>
                <a:gd name="T15" fmla="*/ 374 h 374"/>
                <a:gd name="T16" fmla="*/ 219 w 435"/>
                <a:gd name="T17" fmla="*/ 373 h 374"/>
                <a:gd name="T18" fmla="*/ 219 w 435"/>
                <a:gd name="T19" fmla="*/ 374 h 374"/>
                <a:gd name="T20" fmla="*/ 406 w 435"/>
                <a:gd name="T21" fmla="*/ 346 h 374"/>
                <a:gd name="T22" fmla="*/ 220 w 435"/>
                <a:gd name="T23" fmla="*/ 31 h 374"/>
                <a:gd name="T24" fmla="*/ 34 w 435"/>
                <a:gd name="T25" fmla="*/ 346 h 374"/>
                <a:gd name="T26" fmla="*/ 406 w 435"/>
                <a:gd name="T27" fmla="*/ 34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374">
                  <a:moveTo>
                    <a:pt x="219" y="374"/>
                  </a:moveTo>
                  <a:cubicBezTo>
                    <a:pt x="159" y="374"/>
                    <a:pt x="99" y="374"/>
                    <a:pt x="38" y="374"/>
                  </a:cubicBezTo>
                  <a:cubicBezTo>
                    <a:pt x="12" y="374"/>
                    <a:pt x="0" y="354"/>
                    <a:pt x="13" y="330"/>
                  </a:cubicBezTo>
                  <a:cubicBezTo>
                    <a:pt x="74" y="227"/>
                    <a:pt x="136" y="123"/>
                    <a:pt x="197" y="19"/>
                  </a:cubicBezTo>
                  <a:cubicBezTo>
                    <a:pt x="208" y="0"/>
                    <a:pt x="233" y="0"/>
                    <a:pt x="244" y="19"/>
                  </a:cubicBezTo>
                  <a:cubicBezTo>
                    <a:pt x="305" y="123"/>
                    <a:pt x="366" y="227"/>
                    <a:pt x="428" y="331"/>
                  </a:cubicBezTo>
                  <a:cubicBezTo>
                    <a:pt x="435" y="344"/>
                    <a:pt x="435" y="354"/>
                    <a:pt x="427" y="364"/>
                  </a:cubicBezTo>
                  <a:cubicBezTo>
                    <a:pt x="421" y="372"/>
                    <a:pt x="412" y="374"/>
                    <a:pt x="402" y="374"/>
                  </a:cubicBezTo>
                  <a:cubicBezTo>
                    <a:pt x="341" y="373"/>
                    <a:pt x="280" y="373"/>
                    <a:pt x="219" y="373"/>
                  </a:cubicBezTo>
                  <a:cubicBezTo>
                    <a:pt x="219" y="374"/>
                    <a:pt x="219" y="374"/>
                    <a:pt x="219" y="374"/>
                  </a:cubicBezTo>
                  <a:close/>
                  <a:moveTo>
                    <a:pt x="406" y="346"/>
                  </a:moveTo>
                  <a:cubicBezTo>
                    <a:pt x="344" y="241"/>
                    <a:pt x="283" y="137"/>
                    <a:pt x="220" y="31"/>
                  </a:cubicBezTo>
                  <a:cubicBezTo>
                    <a:pt x="158" y="137"/>
                    <a:pt x="97" y="241"/>
                    <a:pt x="34" y="346"/>
                  </a:cubicBezTo>
                  <a:cubicBezTo>
                    <a:pt x="159" y="346"/>
                    <a:pt x="282" y="346"/>
                    <a:pt x="406" y="3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48" name="Freeform 8"/>
            <p:cNvSpPr/>
            <p:nvPr/>
          </p:nvSpPr>
          <p:spPr bwMode="auto">
            <a:xfrm>
              <a:off x="4848225" y="8588375"/>
              <a:ext cx="638175" cy="95250"/>
            </a:xfrm>
            <a:custGeom>
              <a:avLst/>
              <a:gdLst>
                <a:gd name="T0" fmla="*/ 169 w 169"/>
                <a:gd name="T1" fmla="*/ 0 h 25"/>
                <a:gd name="T2" fmla="*/ 169 w 169"/>
                <a:gd name="T3" fmla="*/ 25 h 25"/>
                <a:gd name="T4" fmla="*/ 0 w 169"/>
                <a:gd name="T5" fmla="*/ 25 h 25"/>
                <a:gd name="T6" fmla="*/ 0 w 169"/>
                <a:gd name="T7" fmla="*/ 0 h 25"/>
                <a:gd name="T8" fmla="*/ 169 w 169"/>
                <a:gd name="T9" fmla="*/ 0 h 25"/>
              </a:gdLst>
              <a:ahLst/>
              <a:cxnLst>
                <a:cxn ang="0">
                  <a:pos x="T0" y="T1"/>
                </a:cxn>
                <a:cxn ang="0">
                  <a:pos x="T2" y="T3"/>
                </a:cxn>
                <a:cxn ang="0">
                  <a:pos x="T4" y="T5"/>
                </a:cxn>
                <a:cxn ang="0">
                  <a:pos x="T6" y="T7"/>
                </a:cxn>
                <a:cxn ang="0">
                  <a:pos x="T8" y="T9"/>
                </a:cxn>
              </a:cxnLst>
              <a:rect l="0" t="0" r="r" b="b"/>
              <a:pathLst>
                <a:path w="169" h="25">
                  <a:moveTo>
                    <a:pt x="169" y="0"/>
                  </a:moveTo>
                  <a:cubicBezTo>
                    <a:pt x="169" y="9"/>
                    <a:pt x="169" y="17"/>
                    <a:pt x="169" y="25"/>
                  </a:cubicBezTo>
                  <a:cubicBezTo>
                    <a:pt x="113" y="25"/>
                    <a:pt x="57" y="25"/>
                    <a:pt x="0" y="25"/>
                  </a:cubicBezTo>
                  <a:cubicBezTo>
                    <a:pt x="0" y="17"/>
                    <a:pt x="0" y="9"/>
                    <a:pt x="0" y="0"/>
                  </a:cubicBezTo>
                  <a:cubicBezTo>
                    <a:pt x="56" y="0"/>
                    <a:pt x="112" y="0"/>
                    <a:pt x="1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49" name="Freeform 9"/>
            <p:cNvSpPr/>
            <p:nvPr/>
          </p:nvSpPr>
          <p:spPr bwMode="auto">
            <a:xfrm>
              <a:off x="6184900" y="8588375"/>
              <a:ext cx="638175" cy="95250"/>
            </a:xfrm>
            <a:custGeom>
              <a:avLst/>
              <a:gdLst>
                <a:gd name="T0" fmla="*/ 0 w 169"/>
                <a:gd name="T1" fmla="*/ 25 h 25"/>
                <a:gd name="T2" fmla="*/ 0 w 169"/>
                <a:gd name="T3" fmla="*/ 0 h 25"/>
                <a:gd name="T4" fmla="*/ 169 w 169"/>
                <a:gd name="T5" fmla="*/ 0 h 25"/>
                <a:gd name="T6" fmla="*/ 169 w 169"/>
                <a:gd name="T7" fmla="*/ 25 h 25"/>
                <a:gd name="T8" fmla="*/ 0 w 169"/>
                <a:gd name="T9" fmla="*/ 25 h 25"/>
              </a:gdLst>
              <a:ahLst/>
              <a:cxnLst>
                <a:cxn ang="0">
                  <a:pos x="T0" y="T1"/>
                </a:cxn>
                <a:cxn ang="0">
                  <a:pos x="T2" y="T3"/>
                </a:cxn>
                <a:cxn ang="0">
                  <a:pos x="T4" y="T5"/>
                </a:cxn>
                <a:cxn ang="0">
                  <a:pos x="T6" y="T7"/>
                </a:cxn>
                <a:cxn ang="0">
                  <a:pos x="T8" y="T9"/>
                </a:cxn>
              </a:cxnLst>
              <a:rect l="0" t="0" r="r" b="b"/>
              <a:pathLst>
                <a:path w="169" h="25">
                  <a:moveTo>
                    <a:pt x="0" y="25"/>
                  </a:moveTo>
                  <a:cubicBezTo>
                    <a:pt x="0" y="17"/>
                    <a:pt x="0" y="9"/>
                    <a:pt x="0" y="0"/>
                  </a:cubicBezTo>
                  <a:cubicBezTo>
                    <a:pt x="56" y="0"/>
                    <a:pt x="112" y="0"/>
                    <a:pt x="169" y="0"/>
                  </a:cubicBezTo>
                  <a:cubicBezTo>
                    <a:pt x="169" y="9"/>
                    <a:pt x="169" y="16"/>
                    <a:pt x="169" y="25"/>
                  </a:cubicBezTo>
                  <a:cubicBezTo>
                    <a:pt x="113" y="25"/>
                    <a:pt x="57"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0" name="Freeform 10"/>
            <p:cNvSpPr/>
            <p:nvPr/>
          </p:nvSpPr>
          <p:spPr bwMode="auto">
            <a:xfrm>
              <a:off x="5141913" y="8391525"/>
              <a:ext cx="344487" cy="95250"/>
            </a:xfrm>
            <a:custGeom>
              <a:avLst/>
              <a:gdLst>
                <a:gd name="T0" fmla="*/ 91 w 91"/>
                <a:gd name="T1" fmla="*/ 0 h 25"/>
                <a:gd name="T2" fmla="*/ 91 w 91"/>
                <a:gd name="T3" fmla="*/ 25 h 25"/>
                <a:gd name="T4" fmla="*/ 0 w 91"/>
                <a:gd name="T5" fmla="*/ 25 h 25"/>
                <a:gd name="T6" fmla="*/ 0 w 91"/>
                <a:gd name="T7" fmla="*/ 0 h 25"/>
                <a:gd name="T8" fmla="*/ 91 w 91"/>
                <a:gd name="T9" fmla="*/ 0 h 25"/>
              </a:gdLst>
              <a:ahLst/>
              <a:cxnLst>
                <a:cxn ang="0">
                  <a:pos x="T0" y="T1"/>
                </a:cxn>
                <a:cxn ang="0">
                  <a:pos x="T2" y="T3"/>
                </a:cxn>
                <a:cxn ang="0">
                  <a:pos x="T4" y="T5"/>
                </a:cxn>
                <a:cxn ang="0">
                  <a:pos x="T6" y="T7"/>
                </a:cxn>
                <a:cxn ang="0">
                  <a:pos x="T8" y="T9"/>
                </a:cxn>
              </a:cxnLst>
              <a:rect l="0" t="0" r="r" b="b"/>
              <a:pathLst>
                <a:path w="91" h="25">
                  <a:moveTo>
                    <a:pt x="91" y="0"/>
                  </a:moveTo>
                  <a:cubicBezTo>
                    <a:pt x="91" y="9"/>
                    <a:pt x="91" y="17"/>
                    <a:pt x="91" y="25"/>
                  </a:cubicBezTo>
                  <a:cubicBezTo>
                    <a:pt x="61" y="25"/>
                    <a:pt x="31" y="25"/>
                    <a:pt x="0" y="25"/>
                  </a:cubicBezTo>
                  <a:cubicBezTo>
                    <a:pt x="0" y="17"/>
                    <a:pt x="0" y="9"/>
                    <a:pt x="0" y="0"/>
                  </a:cubicBezTo>
                  <a:cubicBezTo>
                    <a:pt x="30" y="0"/>
                    <a:pt x="60"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1" name="Freeform 11"/>
            <p:cNvSpPr/>
            <p:nvPr/>
          </p:nvSpPr>
          <p:spPr bwMode="auto">
            <a:xfrm>
              <a:off x="6480175" y="8391525"/>
              <a:ext cx="342900" cy="95250"/>
            </a:xfrm>
            <a:custGeom>
              <a:avLst/>
              <a:gdLst>
                <a:gd name="T0" fmla="*/ 0 w 91"/>
                <a:gd name="T1" fmla="*/ 0 h 25"/>
                <a:gd name="T2" fmla="*/ 91 w 91"/>
                <a:gd name="T3" fmla="*/ 0 h 25"/>
                <a:gd name="T4" fmla="*/ 91 w 91"/>
                <a:gd name="T5" fmla="*/ 25 h 25"/>
                <a:gd name="T6" fmla="*/ 0 w 91"/>
                <a:gd name="T7" fmla="*/ 25 h 25"/>
                <a:gd name="T8" fmla="*/ 0 w 91"/>
                <a:gd name="T9" fmla="*/ 0 h 25"/>
              </a:gdLst>
              <a:ahLst/>
              <a:cxnLst>
                <a:cxn ang="0">
                  <a:pos x="T0" y="T1"/>
                </a:cxn>
                <a:cxn ang="0">
                  <a:pos x="T2" y="T3"/>
                </a:cxn>
                <a:cxn ang="0">
                  <a:pos x="T4" y="T5"/>
                </a:cxn>
                <a:cxn ang="0">
                  <a:pos x="T6" y="T7"/>
                </a:cxn>
                <a:cxn ang="0">
                  <a:pos x="T8" y="T9"/>
                </a:cxn>
              </a:cxnLst>
              <a:rect l="0" t="0" r="r" b="b"/>
              <a:pathLst>
                <a:path w="91" h="25">
                  <a:moveTo>
                    <a:pt x="0" y="0"/>
                  </a:moveTo>
                  <a:cubicBezTo>
                    <a:pt x="31" y="0"/>
                    <a:pt x="60" y="0"/>
                    <a:pt x="91" y="0"/>
                  </a:cubicBezTo>
                  <a:cubicBezTo>
                    <a:pt x="91" y="8"/>
                    <a:pt x="91" y="16"/>
                    <a:pt x="91" y="25"/>
                  </a:cubicBezTo>
                  <a:cubicBezTo>
                    <a:pt x="61" y="25"/>
                    <a:pt x="31" y="25"/>
                    <a:pt x="0" y="25"/>
                  </a:cubicBezTo>
                  <a:cubicBezTo>
                    <a:pt x="0" y="17"/>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2" name="Freeform 12"/>
            <p:cNvSpPr/>
            <p:nvPr/>
          </p:nvSpPr>
          <p:spPr bwMode="auto">
            <a:xfrm>
              <a:off x="5045075" y="8785225"/>
              <a:ext cx="93662" cy="246063"/>
            </a:xfrm>
            <a:custGeom>
              <a:avLst/>
              <a:gdLst>
                <a:gd name="T0" fmla="*/ 25 w 25"/>
                <a:gd name="T1" fmla="*/ 65 h 65"/>
                <a:gd name="T2" fmla="*/ 0 w 25"/>
                <a:gd name="T3" fmla="*/ 65 h 65"/>
                <a:gd name="T4" fmla="*/ 0 w 25"/>
                <a:gd name="T5" fmla="*/ 0 h 65"/>
                <a:gd name="T6" fmla="*/ 25 w 25"/>
                <a:gd name="T7" fmla="*/ 0 h 65"/>
                <a:gd name="T8" fmla="*/ 25 w 25"/>
                <a:gd name="T9" fmla="*/ 65 h 65"/>
              </a:gdLst>
              <a:ahLst/>
              <a:cxnLst>
                <a:cxn ang="0">
                  <a:pos x="T0" y="T1"/>
                </a:cxn>
                <a:cxn ang="0">
                  <a:pos x="T2" y="T3"/>
                </a:cxn>
                <a:cxn ang="0">
                  <a:pos x="T4" y="T5"/>
                </a:cxn>
                <a:cxn ang="0">
                  <a:pos x="T6" y="T7"/>
                </a:cxn>
                <a:cxn ang="0">
                  <a:pos x="T8" y="T9"/>
                </a:cxn>
              </a:cxnLst>
              <a:rect l="0" t="0" r="r" b="b"/>
              <a:pathLst>
                <a:path w="25" h="65">
                  <a:moveTo>
                    <a:pt x="25" y="65"/>
                  </a:moveTo>
                  <a:cubicBezTo>
                    <a:pt x="16" y="65"/>
                    <a:pt x="8" y="65"/>
                    <a:pt x="0" y="65"/>
                  </a:cubicBezTo>
                  <a:cubicBezTo>
                    <a:pt x="0" y="44"/>
                    <a:pt x="0" y="22"/>
                    <a:pt x="0" y="0"/>
                  </a:cubicBezTo>
                  <a:cubicBezTo>
                    <a:pt x="8" y="0"/>
                    <a:pt x="16" y="0"/>
                    <a:pt x="25" y="0"/>
                  </a:cubicBezTo>
                  <a:cubicBezTo>
                    <a:pt x="25" y="22"/>
                    <a:pt x="25" y="43"/>
                    <a:pt x="25"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3" name="Freeform 13"/>
            <p:cNvSpPr/>
            <p:nvPr/>
          </p:nvSpPr>
          <p:spPr bwMode="auto">
            <a:xfrm>
              <a:off x="6532563" y="8788400"/>
              <a:ext cx="93662" cy="242888"/>
            </a:xfrm>
            <a:custGeom>
              <a:avLst/>
              <a:gdLst>
                <a:gd name="T0" fmla="*/ 25 w 25"/>
                <a:gd name="T1" fmla="*/ 0 h 64"/>
                <a:gd name="T2" fmla="*/ 25 w 25"/>
                <a:gd name="T3" fmla="*/ 64 h 64"/>
                <a:gd name="T4" fmla="*/ 0 w 25"/>
                <a:gd name="T5" fmla="*/ 64 h 64"/>
                <a:gd name="T6" fmla="*/ 0 w 25"/>
                <a:gd name="T7" fmla="*/ 0 h 64"/>
                <a:gd name="T8" fmla="*/ 25 w 25"/>
                <a:gd name="T9" fmla="*/ 0 h 64"/>
              </a:gdLst>
              <a:ahLst/>
              <a:cxnLst>
                <a:cxn ang="0">
                  <a:pos x="T0" y="T1"/>
                </a:cxn>
                <a:cxn ang="0">
                  <a:pos x="T2" y="T3"/>
                </a:cxn>
                <a:cxn ang="0">
                  <a:pos x="T4" y="T5"/>
                </a:cxn>
                <a:cxn ang="0">
                  <a:pos x="T6" y="T7"/>
                </a:cxn>
                <a:cxn ang="0">
                  <a:pos x="T8" y="T9"/>
                </a:cxn>
              </a:cxnLst>
              <a:rect l="0" t="0" r="r" b="b"/>
              <a:pathLst>
                <a:path w="25" h="64">
                  <a:moveTo>
                    <a:pt x="25" y="0"/>
                  </a:moveTo>
                  <a:cubicBezTo>
                    <a:pt x="25" y="21"/>
                    <a:pt x="25" y="42"/>
                    <a:pt x="25" y="64"/>
                  </a:cubicBezTo>
                  <a:cubicBezTo>
                    <a:pt x="17" y="64"/>
                    <a:pt x="9" y="64"/>
                    <a:pt x="0" y="64"/>
                  </a:cubicBezTo>
                  <a:cubicBezTo>
                    <a:pt x="0" y="43"/>
                    <a:pt x="0" y="21"/>
                    <a:pt x="0" y="0"/>
                  </a:cubicBezTo>
                  <a:cubicBezTo>
                    <a:pt x="8" y="0"/>
                    <a:pt x="17"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4" name="Freeform 14"/>
            <p:cNvSpPr/>
            <p:nvPr/>
          </p:nvSpPr>
          <p:spPr bwMode="auto">
            <a:xfrm>
              <a:off x="4848225" y="8391525"/>
              <a:ext cx="192087" cy="95250"/>
            </a:xfrm>
            <a:custGeom>
              <a:avLst/>
              <a:gdLst>
                <a:gd name="T0" fmla="*/ 51 w 51"/>
                <a:gd name="T1" fmla="*/ 25 h 25"/>
                <a:gd name="T2" fmla="*/ 0 w 51"/>
                <a:gd name="T3" fmla="*/ 25 h 25"/>
                <a:gd name="T4" fmla="*/ 0 w 51"/>
                <a:gd name="T5" fmla="*/ 0 h 25"/>
                <a:gd name="T6" fmla="*/ 51 w 51"/>
                <a:gd name="T7" fmla="*/ 0 h 25"/>
                <a:gd name="T8" fmla="*/ 51 w 51"/>
                <a:gd name="T9" fmla="*/ 25 h 25"/>
              </a:gdLst>
              <a:ahLst/>
              <a:cxnLst>
                <a:cxn ang="0">
                  <a:pos x="T0" y="T1"/>
                </a:cxn>
                <a:cxn ang="0">
                  <a:pos x="T2" y="T3"/>
                </a:cxn>
                <a:cxn ang="0">
                  <a:pos x="T4" y="T5"/>
                </a:cxn>
                <a:cxn ang="0">
                  <a:pos x="T6" y="T7"/>
                </a:cxn>
                <a:cxn ang="0">
                  <a:pos x="T8" y="T9"/>
                </a:cxn>
              </a:cxnLst>
              <a:rect l="0" t="0" r="r" b="b"/>
              <a:pathLst>
                <a:path w="51" h="25">
                  <a:moveTo>
                    <a:pt x="51" y="25"/>
                  </a:moveTo>
                  <a:cubicBezTo>
                    <a:pt x="34" y="25"/>
                    <a:pt x="17" y="25"/>
                    <a:pt x="0" y="25"/>
                  </a:cubicBezTo>
                  <a:cubicBezTo>
                    <a:pt x="0" y="16"/>
                    <a:pt x="0" y="8"/>
                    <a:pt x="0" y="0"/>
                  </a:cubicBezTo>
                  <a:cubicBezTo>
                    <a:pt x="17" y="0"/>
                    <a:pt x="34" y="0"/>
                    <a:pt x="51" y="0"/>
                  </a:cubicBezTo>
                  <a:cubicBezTo>
                    <a:pt x="51" y="8"/>
                    <a:pt x="51" y="16"/>
                    <a:pt x="5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5" name="Freeform 15"/>
            <p:cNvSpPr/>
            <p:nvPr/>
          </p:nvSpPr>
          <p:spPr bwMode="auto">
            <a:xfrm>
              <a:off x="6184900" y="8391525"/>
              <a:ext cx="192087" cy="95250"/>
            </a:xfrm>
            <a:custGeom>
              <a:avLst/>
              <a:gdLst>
                <a:gd name="T0" fmla="*/ 0 w 51"/>
                <a:gd name="T1" fmla="*/ 25 h 25"/>
                <a:gd name="T2" fmla="*/ 0 w 51"/>
                <a:gd name="T3" fmla="*/ 0 h 25"/>
                <a:gd name="T4" fmla="*/ 51 w 51"/>
                <a:gd name="T5" fmla="*/ 0 h 25"/>
                <a:gd name="T6" fmla="*/ 51 w 51"/>
                <a:gd name="T7" fmla="*/ 25 h 25"/>
                <a:gd name="T8" fmla="*/ 0 w 51"/>
                <a:gd name="T9" fmla="*/ 25 h 25"/>
              </a:gdLst>
              <a:ahLst/>
              <a:cxnLst>
                <a:cxn ang="0">
                  <a:pos x="T0" y="T1"/>
                </a:cxn>
                <a:cxn ang="0">
                  <a:pos x="T2" y="T3"/>
                </a:cxn>
                <a:cxn ang="0">
                  <a:pos x="T4" y="T5"/>
                </a:cxn>
                <a:cxn ang="0">
                  <a:pos x="T6" y="T7"/>
                </a:cxn>
                <a:cxn ang="0">
                  <a:pos x="T8" y="T9"/>
                </a:cxn>
              </a:cxnLst>
              <a:rect l="0" t="0" r="r" b="b"/>
              <a:pathLst>
                <a:path w="51" h="25">
                  <a:moveTo>
                    <a:pt x="0" y="25"/>
                  </a:moveTo>
                  <a:cubicBezTo>
                    <a:pt x="0" y="16"/>
                    <a:pt x="0" y="8"/>
                    <a:pt x="0" y="0"/>
                  </a:cubicBezTo>
                  <a:cubicBezTo>
                    <a:pt x="17" y="0"/>
                    <a:pt x="33" y="0"/>
                    <a:pt x="51" y="0"/>
                  </a:cubicBezTo>
                  <a:cubicBezTo>
                    <a:pt x="51" y="8"/>
                    <a:pt x="51" y="16"/>
                    <a:pt x="51" y="25"/>
                  </a:cubicBezTo>
                  <a:cubicBezTo>
                    <a:pt x="34" y="25"/>
                    <a:pt x="17"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6" name="Freeform 16"/>
            <p:cNvSpPr/>
            <p:nvPr/>
          </p:nvSpPr>
          <p:spPr bwMode="auto">
            <a:xfrm>
              <a:off x="5045075" y="9132888"/>
              <a:ext cx="93662" cy="95250"/>
            </a:xfrm>
            <a:custGeom>
              <a:avLst/>
              <a:gdLst>
                <a:gd name="T0" fmla="*/ 0 w 25"/>
                <a:gd name="T1" fmla="*/ 0 h 25"/>
                <a:gd name="T2" fmla="*/ 25 w 25"/>
                <a:gd name="T3" fmla="*/ 0 h 25"/>
                <a:gd name="T4" fmla="*/ 25 w 25"/>
                <a:gd name="T5" fmla="*/ 25 h 25"/>
                <a:gd name="T6" fmla="*/ 0 w 25"/>
                <a:gd name="T7" fmla="*/ 25 h 25"/>
                <a:gd name="T8" fmla="*/ 0 w 25"/>
                <a:gd name="T9" fmla="*/ 0 h 25"/>
              </a:gdLst>
              <a:ahLst/>
              <a:cxnLst>
                <a:cxn ang="0">
                  <a:pos x="T0" y="T1"/>
                </a:cxn>
                <a:cxn ang="0">
                  <a:pos x="T2" y="T3"/>
                </a:cxn>
                <a:cxn ang="0">
                  <a:pos x="T4" y="T5"/>
                </a:cxn>
                <a:cxn ang="0">
                  <a:pos x="T6" y="T7"/>
                </a:cxn>
                <a:cxn ang="0">
                  <a:pos x="T8" y="T9"/>
                </a:cxn>
              </a:cxnLst>
              <a:rect l="0" t="0" r="r" b="b"/>
              <a:pathLst>
                <a:path w="25" h="25">
                  <a:moveTo>
                    <a:pt x="0" y="0"/>
                  </a:moveTo>
                  <a:cubicBezTo>
                    <a:pt x="9" y="0"/>
                    <a:pt x="17" y="0"/>
                    <a:pt x="25" y="0"/>
                  </a:cubicBezTo>
                  <a:cubicBezTo>
                    <a:pt x="25" y="9"/>
                    <a:pt x="25" y="17"/>
                    <a:pt x="25" y="25"/>
                  </a:cubicBezTo>
                  <a:cubicBezTo>
                    <a:pt x="16" y="25"/>
                    <a:pt x="8" y="25"/>
                    <a:pt x="0" y="25"/>
                  </a:cubicBezTo>
                  <a:cubicBezTo>
                    <a:pt x="0" y="17"/>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7" name="Freeform 17"/>
            <p:cNvSpPr/>
            <p:nvPr/>
          </p:nvSpPr>
          <p:spPr bwMode="auto">
            <a:xfrm>
              <a:off x="6532563" y="9137650"/>
              <a:ext cx="93662" cy="90488"/>
            </a:xfrm>
            <a:custGeom>
              <a:avLst/>
              <a:gdLst>
                <a:gd name="T0" fmla="*/ 25 w 25"/>
                <a:gd name="T1" fmla="*/ 0 h 24"/>
                <a:gd name="T2" fmla="*/ 25 w 25"/>
                <a:gd name="T3" fmla="*/ 24 h 24"/>
                <a:gd name="T4" fmla="*/ 0 w 25"/>
                <a:gd name="T5" fmla="*/ 24 h 24"/>
                <a:gd name="T6" fmla="*/ 0 w 25"/>
                <a:gd name="T7" fmla="*/ 0 h 24"/>
                <a:gd name="T8" fmla="*/ 25 w 25"/>
                <a:gd name="T9" fmla="*/ 0 h 24"/>
              </a:gdLst>
              <a:ahLst/>
              <a:cxnLst>
                <a:cxn ang="0">
                  <a:pos x="T0" y="T1"/>
                </a:cxn>
                <a:cxn ang="0">
                  <a:pos x="T2" y="T3"/>
                </a:cxn>
                <a:cxn ang="0">
                  <a:pos x="T4" y="T5"/>
                </a:cxn>
                <a:cxn ang="0">
                  <a:pos x="T6" y="T7"/>
                </a:cxn>
                <a:cxn ang="0">
                  <a:pos x="T8" y="T9"/>
                </a:cxn>
              </a:cxnLst>
              <a:rect l="0" t="0" r="r" b="b"/>
              <a:pathLst>
                <a:path w="25" h="24">
                  <a:moveTo>
                    <a:pt x="25" y="0"/>
                  </a:moveTo>
                  <a:cubicBezTo>
                    <a:pt x="25" y="8"/>
                    <a:pt x="25" y="16"/>
                    <a:pt x="25" y="24"/>
                  </a:cubicBezTo>
                  <a:cubicBezTo>
                    <a:pt x="17" y="24"/>
                    <a:pt x="8" y="24"/>
                    <a:pt x="0" y="24"/>
                  </a:cubicBezTo>
                  <a:cubicBezTo>
                    <a:pt x="0" y="16"/>
                    <a:pt x="0" y="8"/>
                    <a:pt x="0" y="0"/>
                  </a:cubicBezTo>
                  <a:cubicBezTo>
                    <a:pt x="8" y="0"/>
                    <a:pt x="16"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8" name="Freeform 18"/>
            <p:cNvSpPr/>
            <p:nvPr/>
          </p:nvSpPr>
          <p:spPr bwMode="auto">
            <a:xfrm>
              <a:off x="5837238" y="7991475"/>
              <a:ext cx="936625" cy="93663"/>
            </a:xfrm>
            <a:custGeom>
              <a:avLst/>
              <a:gdLst>
                <a:gd name="T0" fmla="*/ 0 w 248"/>
                <a:gd name="T1" fmla="*/ 0 h 25"/>
                <a:gd name="T2" fmla="*/ 248 w 248"/>
                <a:gd name="T3" fmla="*/ 0 h 25"/>
                <a:gd name="T4" fmla="*/ 248 w 248"/>
                <a:gd name="T5" fmla="*/ 25 h 25"/>
                <a:gd name="T6" fmla="*/ 0 w 248"/>
                <a:gd name="T7" fmla="*/ 25 h 25"/>
                <a:gd name="T8" fmla="*/ 0 w 248"/>
                <a:gd name="T9" fmla="*/ 0 h 25"/>
              </a:gdLst>
              <a:ahLst/>
              <a:cxnLst>
                <a:cxn ang="0">
                  <a:pos x="T0" y="T1"/>
                </a:cxn>
                <a:cxn ang="0">
                  <a:pos x="T2" y="T3"/>
                </a:cxn>
                <a:cxn ang="0">
                  <a:pos x="T4" y="T5"/>
                </a:cxn>
                <a:cxn ang="0">
                  <a:pos x="T6" y="T7"/>
                </a:cxn>
                <a:cxn ang="0">
                  <a:pos x="T8" y="T9"/>
                </a:cxn>
              </a:cxnLst>
              <a:rect l="0" t="0" r="r" b="b"/>
              <a:pathLst>
                <a:path w="248" h="25">
                  <a:moveTo>
                    <a:pt x="0" y="0"/>
                  </a:moveTo>
                  <a:cubicBezTo>
                    <a:pt x="83" y="0"/>
                    <a:pt x="165" y="0"/>
                    <a:pt x="248" y="0"/>
                  </a:cubicBezTo>
                  <a:cubicBezTo>
                    <a:pt x="248" y="8"/>
                    <a:pt x="248" y="16"/>
                    <a:pt x="248" y="25"/>
                  </a:cubicBezTo>
                  <a:cubicBezTo>
                    <a:pt x="166" y="25"/>
                    <a:pt x="83" y="25"/>
                    <a:pt x="0" y="25"/>
                  </a:cubicBezTo>
                  <a:cubicBezTo>
                    <a:pt x="0" y="18"/>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59" name="Freeform 19"/>
            <p:cNvSpPr/>
            <p:nvPr/>
          </p:nvSpPr>
          <p:spPr bwMode="auto">
            <a:xfrm>
              <a:off x="4892675" y="7991475"/>
              <a:ext cx="95250" cy="93663"/>
            </a:xfrm>
            <a:custGeom>
              <a:avLst/>
              <a:gdLst>
                <a:gd name="T0" fmla="*/ 0 w 25"/>
                <a:gd name="T1" fmla="*/ 0 h 25"/>
                <a:gd name="T2" fmla="*/ 25 w 25"/>
                <a:gd name="T3" fmla="*/ 0 h 25"/>
                <a:gd name="T4" fmla="*/ 25 w 25"/>
                <a:gd name="T5" fmla="*/ 25 h 25"/>
                <a:gd name="T6" fmla="*/ 0 w 25"/>
                <a:gd name="T7" fmla="*/ 25 h 25"/>
                <a:gd name="T8" fmla="*/ 0 w 25"/>
                <a:gd name="T9" fmla="*/ 0 h 25"/>
              </a:gdLst>
              <a:ahLst/>
              <a:cxnLst>
                <a:cxn ang="0">
                  <a:pos x="T0" y="T1"/>
                </a:cxn>
                <a:cxn ang="0">
                  <a:pos x="T2" y="T3"/>
                </a:cxn>
                <a:cxn ang="0">
                  <a:pos x="T4" y="T5"/>
                </a:cxn>
                <a:cxn ang="0">
                  <a:pos x="T6" y="T7"/>
                </a:cxn>
                <a:cxn ang="0">
                  <a:pos x="T8" y="T9"/>
                </a:cxn>
              </a:cxnLst>
              <a:rect l="0" t="0" r="r" b="b"/>
              <a:pathLst>
                <a:path w="25" h="25">
                  <a:moveTo>
                    <a:pt x="0" y="0"/>
                  </a:moveTo>
                  <a:cubicBezTo>
                    <a:pt x="9" y="0"/>
                    <a:pt x="17" y="0"/>
                    <a:pt x="25" y="0"/>
                  </a:cubicBezTo>
                  <a:cubicBezTo>
                    <a:pt x="25" y="9"/>
                    <a:pt x="25" y="17"/>
                    <a:pt x="25" y="25"/>
                  </a:cubicBezTo>
                  <a:cubicBezTo>
                    <a:pt x="17" y="25"/>
                    <a:pt x="9" y="25"/>
                    <a:pt x="0" y="25"/>
                  </a:cubicBezTo>
                  <a:cubicBezTo>
                    <a:pt x="0" y="17"/>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0" name="Freeform 20"/>
            <p:cNvSpPr/>
            <p:nvPr/>
          </p:nvSpPr>
          <p:spPr bwMode="auto">
            <a:xfrm>
              <a:off x="5092700" y="7991475"/>
              <a:ext cx="95250" cy="93663"/>
            </a:xfrm>
            <a:custGeom>
              <a:avLst/>
              <a:gdLst>
                <a:gd name="T0" fmla="*/ 0 w 25"/>
                <a:gd name="T1" fmla="*/ 25 h 25"/>
                <a:gd name="T2" fmla="*/ 0 w 25"/>
                <a:gd name="T3" fmla="*/ 0 h 25"/>
                <a:gd name="T4" fmla="*/ 25 w 25"/>
                <a:gd name="T5" fmla="*/ 0 h 25"/>
                <a:gd name="T6" fmla="*/ 25 w 25"/>
                <a:gd name="T7" fmla="*/ 25 h 25"/>
                <a:gd name="T8" fmla="*/ 0 w 25"/>
                <a:gd name="T9" fmla="*/ 25 h 25"/>
              </a:gdLst>
              <a:ahLst/>
              <a:cxnLst>
                <a:cxn ang="0">
                  <a:pos x="T0" y="T1"/>
                </a:cxn>
                <a:cxn ang="0">
                  <a:pos x="T2" y="T3"/>
                </a:cxn>
                <a:cxn ang="0">
                  <a:pos x="T4" y="T5"/>
                </a:cxn>
                <a:cxn ang="0">
                  <a:pos x="T6" y="T7"/>
                </a:cxn>
                <a:cxn ang="0">
                  <a:pos x="T8" y="T9"/>
                </a:cxn>
              </a:cxnLst>
              <a:rect l="0" t="0" r="r" b="b"/>
              <a:pathLst>
                <a:path w="25" h="25">
                  <a:moveTo>
                    <a:pt x="0" y="25"/>
                  </a:moveTo>
                  <a:cubicBezTo>
                    <a:pt x="0" y="17"/>
                    <a:pt x="0" y="9"/>
                    <a:pt x="0" y="0"/>
                  </a:cubicBezTo>
                  <a:cubicBezTo>
                    <a:pt x="9" y="0"/>
                    <a:pt x="17" y="0"/>
                    <a:pt x="25" y="0"/>
                  </a:cubicBezTo>
                  <a:cubicBezTo>
                    <a:pt x="25" y="9"/>
                    <a:pt x="25" y="17"/>
                    <a:pt x="25" y="25"/>
                  </a:cubicBezTo>
                  <a:cubicBezTo>
                    <a:pt x="17" y="25"/>
                    <a:pt x="9"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1" name="Freeform 21"/>
            <p:cNvSpPr/>
            <p:nvPr/>
          </p:nvSpPr>
          <p:spPr bwMode="auto">
            <a:xfrm>
              <a:off x="5294313" y="7991475"/>
              <a:ext cx="93662" cy="98425"/>
            </a:xfrm>
            <a:custGeom>
              <a:avLst/>
              <a:gdLst>
                <a:gd name="T0" fmla="*/ 0 w 25"/>
                <a:gd name="T1" fmla="*/ 26 h 26"/>
                <a:gd name="T2" fmla="*/ 0 w 25"/>
                <a:gd name="T3" fmla="*/ 0 h 26"/>
                <a:gd name="T4" fmla="*/ 25 w 25"/>
                <a:gd name="T5" fmla="*/ 0 h 26"/>
                <a:gd name="T6" fmla="*/ 25 w 25"/>
                <a:gd name="T7" fmla="*/ 26 h 26"/>
                <a:gd name="T8" fmla="*/ 0 w 25"/>
                <a:gd name="T9" fmla="*/ 26 h 26"/>
              </a:gdLst>
              <a:ahLst/>
              <a:cxnLst>
                <a:cxn ang="0">
                  <a:pos x="T0" y="T1"/>
                </a:cxn>
                <a:cxn ang="0">
                  <a:pos x="T2" y="T3"/>
                </a:cxn>
                <a:cxn ang="0">
                  <a:pos x="T4" y="T5"/>
                </a:cxn>
                <a:cxn ang="0">
                  <a:pos x="T6" y="T7"/>
                </a:cxn>
                <a:cxn ang="0">
                  <a:pos x="T8" y="T9"/>
                </a:cxn>
              </a:cxnLst>
              <a:rect l="0" t="0" r="r" b="b"/>
              <a:pathLst>
                <a:path w="25" h="26">
                  <a:moveTo>
                    <a:pt x="0" y="26"/>
                  </a:moveTo>
                  <a:cubicBezTo>
                    <a:pt x="0" y="17"/>
                    <a:pt x="0" y="9"/>
                    <a:pt x="0" y="0"/>
                  </a:cubicBezTo>
                  <a:cubicBezTo>
                    <a:pt x="8" y="0"/>
                    <a:pt x="16" y="0"/>
                    <a:pt x="25" y="0"/>
                  </a:cubicBezTo>
                  <a:cubicBezTo>
                    <a:pt x="25" y="9"/>
                    <a:pt x="25" y="17"/>
                    <a:pt x="25" y="26"/>
                  </a:cubicBezTo>
                  <a:cubicBezTo>
                    <a:pt x="17" y="26"/>
                    <a:pt x="9" y="26"/>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2" name="Freeform 22"/>
            <p:cNvSpPr/>
            <p:nvPr/>
          </p:nvSpPr>
          <p:spPr bwMode="auto">
            <a:xfrm>
              <a:off x="5788025" y="8837613"/>
              <a:ext cx="95250" cy="541338"/>
            </a:xfrm>
            <a:custGeom>
              <a:avLst/>
              <a:gdLst>
                <a:gd name="T0" fmla="*/ 0 w 25"/>
                <a:gd name="T1" fmla="*/ 0 h 143"/>
                <a:gd name="T2" fmla="*/ 25 w 25"/>
                <a:gd name="T3" fmla="*/ 0 h 143"/>
                <a:gd name="T4" fmla="*/ 25 w 25"/>
                <a:gd name="T5" fmla="*/ 143 h 143"/>
                <a:gd name="T6" fmla="*/ 0 w 25"/>
                <a:gd name="T7" fmla="*/ 143 h 143"/>
                <a:gd name="T8" fmla="*/ 0 w 25"/>
                <a:gd name="T9" fmla="*/ 0 h 143"/>
              </a:gdLst>
              <a:ahLst/>
              <a:cxnLst>
                <a:cxn ang="0">
                  <a:pos x="T0" y="T1"/>
                </a:cxn>
                <a:cxn ang="0">
                  <a:pos x="T2" y="T3"/>
                </a:cxn>
                <a:cxn ang="0">
                  <a:pos x="T4" y="T5"/>
                </a:cxn>
                <a:cxn ang="0">
                  <a:pos x="T6" y="T7"/>
                </a:cxn>
                <a:cxn ang="0">
                  <a:pos x="T8" y="T9"/>
                </a:cxn>
              </a:cxnLst>
              <a:rect l="0" t="0" r="r" b="b"/>
              <a:pathLst>
                <a:path w="25" h="143">
                  <a:moveTo>
                    <a:pt x="0" y="0"/>
                  </a:moveTo>
                  <a:cubicBezTo>
                    <a:pt x="8" y="0"/>
                    <a:pt x="16" y="0"/>
                    <a:pt x="25" y="0"/>
                  </a:cubicBezTo>
                  <a:cubicBezTo>
                    <a:pt x="25" y="48"/>
                    <a:pt x="25" y="95"/>
                    <a:pt x="25" y="143"/>
                  </a:cubicBezTo>
                  <a:cubicBezTo>
                    <a:pt x="17" y="143"/>
                    <a:pt x="9" y="143"/>
                    <a:pt x="0" y="143"/>
                  </a:cubicBezTo>
                  <a:cubicBezTo>
                    <a:pt x="0" y="96"/>
                    <a:pt x="0" y="4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3" name="Freeform 23"/>
            <p:cNvSpPr/>
            <p:nvPr/>
          </p:nvSpPr>
          <p:spPr bwMode="auto">
            <a:xfrm>
              <a:off x="5788025" y="9480550"/>
              <a:ext cx="95250" cy="95250"/>
            </a:xfrm>
            <a:custGeom>
              <a:avLst/>
              <a:gdLst>
                <a:gd name="T0" fmla="*/ 0 w 25"/>
                <a:gd name="T1" fmla="*/ 0 h 25"/>
                <a:gd name="T2" fmla="*/ 25 w 25"/>
                <a:gd name="T3" fmla="*/ 0 h 25"/>
                <a:gd name="T4" fmla="*/ 25 w 25"/>
                <a:gd name="T5" fmla="*/ 25 h 25"/>
                <a:gd name="T6" fmla="*/ 0 w 25"/>
                <a:gd name="T7" fmla="*/ 25 h 25"/>
                <a:gd name="T8" fmla="*/ 0 w 25"/>
                <a:gd name="T9" fmla="*/ 0 h 25"/>
              </a:gdLst>
              <a:ahLst/>
              <a:cxnLst>
                <a:cxn ang="0">
                  <a:pos x="T0" y="T1"/>
                </a:cxn>
                <a:cxn ang="0">
                  <a:pos x="T2" y="T3"/>
                </a:cxn>
                <a:cxn ang="0">
                  <a:pos x="T4" y="T5"/>
                </a:cxn>
                <a:cxn ang="0">
                  <a:pos x="T6" y="T7"/>
                </a:cxn>
                <a:cxn ang="0">
                  <a:pos x="T8" y="T9"/>
                </a:cxn>
              </a:cxnLst>
              <a:rect l="0" t="0" r="r" b="b"/>
              <a:pathLst>
                <a:path w="25" h="25">
                  <a:moveTo>
                    <a:pt x="0" y="0"/>
                  </a:moveTo>
                  <a:cubicBezTo>
                    <a:pt x="8" y="0"/>
                    <a:pt x="16" y="0"/>
                    <a:pt x="25" y="0"/>
                  </a:cubicBezTo>
                  <a:cubicBezTo>
                    <a:pt x="25" y="8"/>
                    <a:pt x="25" y="17"/>
                    <a:pt x="25" y="25"/>
                  </a:cubicBezTo>
                  <a:cubicBezTo>
                    <a:pt x="16" y="25"/>
                    <a:pt x="8" y="25"/>
                    <a:pt x="0" y="25"/>
                  </a:cubicBezTo>
                  <a:cubicBezTo>
                    <a:pt x="0" y="17"/>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grpSp>
      <p:grpSp>
        <p:nvGrpSpPr>
          <p:cNvPr id="79" name="组合 78"/>
          <p:cNvGrpSpPr/>
          <p:nvPr/>
        </p:nvGrpSpPr>
        <p:grpSpPr>
          <a:xfrm>
            <a:off x="6423928" y="2828229"/>
            <a:ext cx="831918" cy="831916"/>
            <a:chOff x="5475288" y="2770188"/>
            <a:chExt cx="738188" cy="738188"/>
          </a:xfrm>
          <a:gradFill>
            <a:gsLst>
              <a:gs pos="36000">
                <a:schemeClr val="bg1"/>
              </a:gs>
              <a:gs pos="100000">
                <a:schemeClr val="bg1">
                  <a:alpha val="0"/>
                </a:schemeClr>
              </a:gs>
            </a:gsLst>
            <a:lin ang="5400000" scaled="1"/>
          </a:gradFill>
        </p:grpSpPr>
        <p:sp>
          <p:nvSpPr>
            <p:cNvPr id="68" name="Freeform 27"/>
            <p:cNvSpPr>
              <a:spLocks noEditPoints="1"/>
            </p:cNvSpPr>
            <p:nvPr/>
          </p:nvSpPr>
          <p:spPr bwMode="auto">
            <a:xfrm>
              <a:off x="5475288" y="2770188"/>
              <a:ext cx="738188" cy="738188"/>
            </a:xfrm>
            <a:custGeom>
              <a:avLst/>
              <a:gdLst>
                <a:gd name="T0" fmla="*/ 27 w 841"/>
                <a:gd name="T1" fmla="*/ 706 h 842"/>
                <a:gd name="T2" fmla="*/ 27 w 841"/>
                <a:gd name="T3" fmla="*/ 267 h 842"/>
                <a:gd name="T4" fmla="*/ 101 w 841"/>
                <a:gd name="T5" fmla="*/ 192 h 842"/>
                <a:gd name="T6" fmla="*/ 325 w 841"/>
                <a:gd name="T7" fmla="*/ 192 h 842"/>
                <a:gd name="T8" fmla="*/ 527 w 841"/>
                <a:gd name="T9" fmla="*/ 3 h 842"/>
                <a:gd name="T10" fmla="*/ 737 w 841"/>
                <a:gd name="T11" fmla="*/ 192 h 842"/>
                <a:gd name="T12" fmla="*/ 813 w 841"/>
                <a:gd name="T13" fmla="*/ 429 h 842"/>
                <a:gd name="T14" fmla="*/ 813 w 841"/>
                <a:gd name="T15" fmla="*/ 706 h 842"/>
                <a:gd name="T16" fmla="*/ 838 w 841"/>
                <a:gd name="T17" fmla="*/ 788 h 842"/>
                <a:gd name="T18" fmla="*/ 764 w 841"/>
                <a:gd name="T19" fmla="*/ 842 h 842"/>
                <a:gd name="T20" fmla="*/ 0 w 841"/>
                <a:gd name="T21" fmla="*/ 766 h 842"/>
                <a:gd name="T22" fmla="*/ 732 w 841"/>
                <a:gd name="T23" fmla="*/ 734 h 842"/>
                <a:gd name="T24" fmla="*/ 697 w 841"/>
                <a:gd name="T25" fmla="*/ 273 h 842"/>
                <a:gd name="T26" fmla="*/ 482 w 841"/>
                <a:gd name="T27" fmla="*/ 379 h 842"/>
                <a:gd name="T28" fmla="*/ 332 w 841"/>
                <a:gd name="T29" fmla="*/ 273 h 842"/>
                <a:gd name="T30" fmla="*/ 109 w 841"/>
                <a:gd name="T31" fmla="*/ 274 h 842"/>
                <a:gd name="T32" fmla="*/ 121 w 841"/>
                <a:gd name="T33" fmla="*/ 707 h 842"/>
                <a:gd name="T34" fmla="*/ 323 w 841"/>
                <a:gd name="T35" fmla="*/ 713 h 842"/>
                <a:gd name="T36" fmla="*/ 473 w 841"/>
                <a:gd name="T37" fmla="*/ 733 h 842"/>
                <a:gd name="T38" fmla="*/ 532 w 841"/>
                <a:gd name="T39" fmla="*/ 707 h 842"/>
                <a:gd name="T40" fmla="*/ 704 w 841"/>
                <a:gd name="T41" fmla="*/ 707 h 842"/>
                <a:gd name="T42" fmla="*/ 692 w 841"/>
                <a:gd name="T43" fmla="*/ 734 h 842"/>
                <a:gd name="T44" fmla="*/ 527 w 841"/>
                <a:gd name="T45" fmla="*/ 740 h 842"/>
                <a:gd name="T46" fmla="*/ 378 w 841"/>
                <a:gd name="T47" fmla="*/ 761 h 842"/>
                <a:gd name="T48" fmla="*/ 297 w 841"/>
                <a:gd name="T49" fmla="*/ 734 h 842"/>
                <a:gd name="T50" fmla="*/ 27 w 841"/>
                <a:gd name="T51" fmla="*/ 734 h 842"/>
                <a:gd name="T52" fmla="*/ 75 w 841"/>
                <a:gd name="T53" fmla="*/ 815 h 842"/>
                <a:gd name="T54" fmla="*/ 776 w 841"/>
                <a:gd name="T55" fmla="*/ 815 h 842"/>
                <a:gd name="T56" fmla="*/ 814 w 841"/>
                <a:gd name="T57" fmla="*/ 734 h 842"/>
                <a:gd name="T58" fmla="*/ 553 w 841"/>
                <a:gd name="T59" fmla="*/ 350 h 842"/>
                <a:gd name="T60" fmla="*/ 506 w 841"/>
                <a:gd name="T61" fmla="*/ 208 h 842"/>
                <a:gd name="T62" fmla="*/ 450 w 841"/>
                <a:gd name="T63" fmla="*/ 180 h 842"/>
                <a:gd name="T64" fmla="*/ 398 w 841"/>
                <a:gd name="T65" fmla="*/ 304 h 842"/>
                <a:gd name="T66" fmla="*/ 639 w 841"/>
                <a:gd name="T67" fmla="*/ 87 h 842"/>
                <a:gd name="T68" fmla="*/ 534 w 841"/>
                <a:gd name="T69" fmla="*/ 203 h 842"/>
                <a:gd name="T70" fmla="*/ 579 w 841"/>
                <a:gd name="T71" fmla="*/ 341 h 842"/>
                <a:gd name="T72" fmla="*/ 371 w 841"/>
                <a:gd name="T73" fmla="*/ 117 h 842"/>
                <a:gd name="T74" fmla="*/ 517 w 841"/>
                <a:gd name="T75" fmla="*/ 170 h 842"/>
                <a:gd name="T76" fmla="*/ 619 w 841"/>
                <a:gd name="T77" fmla="*/ 67 h 842"/>
                <a:gd name="T78" fmla="*/ 333 w 841"/>
                <a:gd name="T79" fmla="*/ 246 h 842"/>
                <a:gd name="T80" fmla="*/ 316 w 841"/>
                <a:gd name="T81" fmla="*/ 219 h 842"/>
                <a:gd name="T82" fmla="*/ 54 w 841"/>
                <a:gd name="T83" fmla="*/ 266 h 842"/>
                <a:gd name="T84" fmla="*/ 54 w 841"/>
                <a:gd name="T85" fmla="*/ 706 h 842"/>
                <a:gd name="T86" fmla="*/ 82 w 841"/>
                <a:gd name="T87" fmla="*/ 693 h 842"/>
                <a:gd name="T88" fmla="*/ 119 w 841"/>
                <a:gd name="T89" fmla="*/ 246 h 842"/>
                <a:gd name="T90" fmla="*/ 333 w 841"/>
                <a:gd name="T91" fmla="*/ 246 h 842"/>
                <a:gd name="T92" fmla="*/ 724 w 841"/>
                <a:gd name="T93" fmla="*/ 246 h 842"/>
                <a:gd name="T94" fmla="*/ 759 w 841"/>
                <a:gd name="T95" fmla="*/ 694 h 842"/>
                <a:gd name="T96" fmla="*/ 786 w 841"/>
                <a:gd name="T97" fmla="*/ 706 h 842"/>
                <a:gd name="T98" fmla="*/ 786 w 841"/>
                <a:gd name="T99" fmla="*/ 264 h 842"/>
                <a:gd name="T100" fmla="*/ 747 w 841"/>
                <a:gd name="T101" fmla="*/ 219 h 842"/>
                <a:gd name="T102" fmla="*/ 698 w 841"/>
                <a:gd name="T103" fmla="*/ 246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842">
                  <a:moveTo>
                    <a:pt x="0" y="706"/>
                  </a:moveTo>
                  <a:cubicBezTo>
                    <a:pt x="10" y="706"/>
                    <a:pt x="18" y="706"/>
                    <a:pt x="27" y="706"/>
                  </a:cubicBezTo>
                  <a:cubicBezTo>
                    <a:pt x="27" y="701"/>
                    <a:pt x="27" y="697"/>
                    <a:pt x="27" y="692"/>
                  </a:cubicBezTo>
                  <a:cubicBezTo>
                    <a:pt x="27" y="551"/>
                    <a:pt x="27" y="409"/>
                    <a:pt x="27" y="267"/>
                  </a:cubicBezTo>
                  <a:cubicBezTo>
                    <a:pt x="27" y="243"/>
                    <a:pt x="34" y="221"/>
                    <a:pt x="54" y="206"/>
                  </a:cubicBezTo>
                  <a:cubicBezTo>
                    <a:pt x="68" y="195"/>
                    <a:pt x="84" y="192"/>
                    <a:pt x="101" y="192"/>
                  </a:cubicBezTo>
                  <a:cubicBezTo>
                    <a:pt x="171" y="192"/>
                    <a:pt x="242" y="192"/>
                    <a:pt x="312" y="192"/>
                  </a:cubicBezTo>
                  <a:cubicBezTo>
                    <a:pt x="316" y="192"/>
                    <a:pt x="320" y="192"/>
                    <a:pt x="325" y="192"/>
                  </a:cubicBezTo>
                  <a:cubicBezTo>
                    <a:pt x="327" y="126"/>
                    <a:pt x="355" y="73"/>
                    <a:pt x="409" y="35"/>
                  </a:cubicBezTo>
                  <a:cubicBezTo>
                    <a:pt x="445" y="10"/>
                    <a:pt x="484" y="0"/>
                    <a:pt x="527" y="3"/>
                  </a:cubicBezTo>
                  <a:cubicBezTo>
                    <a:pt x="607" y="7"/>
                    <a:pt x="702" y="72"/>
                    <a:pt x="706" y="192"/>
                  </a:cubicBezTo>
                  <a:cubicBezTo>
                    <a:pt x="716" y="192"/>
                    <a:pt x="727" y="192"/>
                    <a:pt x="737" y="192"/>
                  </a:cubicBezTo>
                  <a:cubicBezTo>
                    <a:pt x="786" y="192"/>
                    <a:pt x="813" y="219"/>
                    <a:pt x="813" y="268"/>
                  </a:cubicBezTo>
                  <a:cubicBezTo>
                    <a:pt x="813" y="322"/>
                    <a:pt x="813" y="375"/>
                    <a:pt x="813" y="429"/>
                  </a:cubicBezTo>
                  <a:cubicBezTo>
                    <a:pt x="813" y="517"/>
                    <a:pt x="813" y="605"/>
                    <a:pt x="813" y="693"/>
                  </a:cubicBezTo>
                  <a:cubicBezTo>
                    <a:pt x="813" y="697"/>
                    <a:pt x="813" y="701"/>
                    <a:pt x="813" y="706"/>
                  </a:cubicBezTo>
                  <a:cubicBezTo>
                    <a:pt x="823" y="706"/>
                    <a:pt x="831" y="706"/>
                    <a:pt x="839" y="706"/>
                  </a:cubicBezTo>
                  <a:cubicBezTo>
                    <a:pt x="839" y="734"/>
                    <a:pt x="841" y="762"/>
                    <a:pt x="838" y="788"/>
                  </a:cubicBezTo>
                  <a:cubicBezTo>
                    <a:pt x="835" y="819"/>
                    <a:pt x="806" y="840"/>
                    <a:pt x="774" y="842"/>
                  </a:cubicBezTo>
                  <a:cubicBezTo>
                    <a:pt x="771" y="842"/>
                    <a:pt x="767" y="842"/>
                    <a:pt x="764" y="842"/>
                  </a:cubicBezTo>
                  <a:cubicBezTo>
                    <a:pt x="535" y="842"/>
                    <a:pt x="306" y="842"/>
                    <a:pt x="77" y="842"/>
                  </a:cubicBezTo>
                  <a:cubicBezTo>
                    <a:pt x="28" y="842"/>
                    <a:pt x="0" y="815"/>
                    <a:pt x="0" y="766"/>
                  </a:cubicBezTo>
                  <a:cubicBezTo>
                    <a:pt x="0" y="746"/>
                    <a:pt x="0" y="727"/>
                    <a:pt x="0" y="706"/>
                  </a:cubicBezTo>
                  <a:close/>
                  <a:moveTo>
                    <a:pt x="732" y="734"/>
                  </a:moveTo>
                  <a:cubicBezTo>
                    <a:pt x="732" y="580"/>
                    <a:pt x="732" y="427"/>
                    <a:pt x="732" y="273"/>
                  </a:cubicBezTo>
                  <a:cubicBezTo>
                    <a:pt x="720" y="273"/>
                    <a:pt x="708" y="274"/>
                    <a:pt x="697" y="273"/>
                  </a:cubicBezTo>
                  <a:cubicBezTo>
                    <a:pt x="689" y="273"/>
                    <a:pt x="685" y="275"/>
                    <a:pt x="681" y="283"/>
                  </a:cubicBezTo>
                  <a:cubicBezTo>
                    <a:pt x="643" y="354"/>
                    <a:pt x="561" y="394"/>
                    <a:pt x="482" y="379"/>
                  </a:cubicBezTo>
                  <a:cubicBezTo>
                    <a:pt x="424" y="367"/>
                    <a:pt x="379" y="336"/>
                    <a:pt x="350" y="283"/>
                  </a:cubicBezTo>
                  <a:cubicBezTo>
                    <a:pt x="346" y="276"/>
                    <a:pt x="341" y="273"/>
                    <a:pt x="332" y="273"/>
                  </a:cubicBezTo>
                  <a:cubicBezTo>
                    <a:pt x="262" y="273"/>
                    <a:pt x="191" y="273"/>
                    <a:pt x="121" y="273"/>
                  </a:cubicBezTo>
                  <a:cubicBezTo>
                    <a:pt x="117" y="273"/>
                    <a:pt x="113" y="274"/>
                    <a:pt x="109" y="274"/>
                  </a:cubicBezTo>
                  <a:cubicBezTo>
                    <a:pt x="109" y="418"/>
                    <a:pt x="109" y="562"/>
                    <a:pt x="109" y="707"/>
                  </a:cubicBezTo>
                  <a:cubicBezTo>
                    <a:pt x="114" y="707"/>
                    <a:pt x="118" y="707"/>
                    <a:pt x="121" y="707"/>
                  </a:cubicBezTo>
                  <a:cubicBezTo>
                    <a:pt x="184" y="707"/>
                    <a:pt x="246" y="706"/>
                    <a:pt x="308" y="707"/>
                  </a:cubicBezTo>
                  <a:cubicBezTo>
                    <a:pt x="313" y="707"/>
                    <a:pt x="319" y="709"/>
                    <a:pt x="323" y="713"/>
                  </a:cubicBezTo>
                  <a:cubicBezTo>
                    <a:pt x="335" y="723"/>
                    <a:pt x="349" y="732"/>
                    <a:pt x="365" y="732"/>
                  </a:cubicBezTo>
                  <a:cubicBezTo>
                    <a:pt x="401" y="733"/>
                    <a:pt x="437" y="733"/>
                    <a:pt x="473" y="733"/>
                  </a:cubicBezTo>
                  <a:cubicBezTo>
                    <a:pt x="490" y="732"/>
                    <a:pt x="505" y="724"/>
                    <a:pt x="518" y="712"/>
                  </a:cubicBezTo>
                  <a:cubicBezTo>
                    <a:pt x="522" y="709"/>
                    <a:pt x="527" y="707"/>
                    <a:pt x="532" y="707"/>
                  </a:cubicBezTo>
                  <a:cubicBezTo>
                    <a:pt x="586" y="706"/>
                    <a:pt x="640" y="707"/>
                    <a:pt x="694" y="707"/>
                  </a:cubicBezTo>
                  <a:cubicBezTo>
                    <a:pt x="697" y="707"/>
                    <a:pt x="701" y="707"/>
                    <a:pt x="704" y="707"/>
                  </a:cubicBezTo>
                  <a:cubicBezTo>
                    <a:pt x="704" y="716"/>
                    <a:pt x="704" y="725"/>
                    <a:pt x="704" y="734"/>
                  </a:cubicBezTo>
                  <a:cubicBezTo>
                    <a:pt x="700" y="734"/>
                    <a:pt x="696" y="734"/>
                    <a:pt x="692" y="734"/>
                  </a:cubicBezTo>
                  <a:cubicBezTo>
                    <a:pt x="643" y="734"/>
                    <a:pt x="594" y="734"/>
                    <a:pt x="544" y="734"/>
                  </a:cubicBezTo>
                  <a:cubicBezTo>
                    <a:pt x="539" y="734"/>
                    <a:pt x="532" y="736"/>
                    <a:pt x="527" y="740"/>
                  </a:cubicBezTo>
                  <a:cubicBezTo>
                    <a:pt x="508" y="753"/>
                    <a:pt x="487" y="761"/>
                    <a:pt x="463" y="761"/>
                  </a:cubicBezTo>
                  <a:cubicBezTo>
                    <a:pt x="435" y="760"/>
                    <a:pt x="406" y="760"/>
                    <a:pt x="378" y="761"/>
                  </a:cubicBezTo>
                  <a:cubicBezTo>
                    <a:pt x="354" y="761"/>
                    <a:pt x="332" y="753"/>
                    <a:pt x="313" y="739"/>
                  </a:cubicBezTo>
                  <a:cubicBezTo>
                    <a:pt x="309" y="736"/>
                    <a:pt x="303" y="734"/>
                    <a:pt x="297" y="734"/>
                  </a:cubicBezTo>
                  <a:cubicBezTo>
                    <a:pt x="211" y="734"/>
                    <a:pt x="125" y="734"/>
                    <a:pt x="39" y="734"/>
                  </a:cubicBezTo>
                  <a:cubicBezTo>
                    <a:pt x="35" y="734"/>
                    <a:pt x="32" y="734"/>
                    <a:pt x="27" y="734"/>
                  </a:cubicBezTo>
                  <a:cubicBezTo>
                    <a:pt x="27" y="747"/>
                    <a:pt x="27" y="758"/>
                    <a:pt x="27" y="768"/>
                  </a:cubicBezTo>
                  <a:cubicBezTo>
                    <a:pt x="28" y="799"/>
                    <a:pt x="44" y="815"/>
                    <a:pt x="75" y="815"/>
                  </a:cubicBezTo>
                  <a:cubicBezTo>
                    <a:pt x="305" y="815"/>
                    <a:pt x="536" y="815"/>
                    <a:pt x="766" y="815"/>
                  </a:cubicBezTo>
                  <a:cubicBezTo>
                    <a:pt x="770" y="815"/>
                    <a:pt x="773" y="815"/>
                    <a:pt x="776" y="815"/>
                  </a:cubicBezTo>
                  <a:cubicBezTo>
                    <a:pt x="794" y="813"/>
                    <a:pt x="808" y="802"/>
                    <a:pt x="811" y="785"/>
                  </a:cubicBezTo>
                  <a:cubicBezTo>
                    <a:pt x="814" y="769"/>
                    <a:pt x="813" y="752"/>
                    <a:pt x="814" y="734"/>
                  </a:cubicBezTo>
                  <a:cubicBezTo>
                    <a:pt x="786" y="734"/>
                    <a:pt x="759" y="734"/>
                    <a:pt x="732" y="734"/>
                  </a:cubicBezTo>
                  <a:close/>
                  <a:moveTo>
                    <a:pt x="553" y="350"/>
                  </a:moveTo>
                  <a:cubicBezTo>
                    <a:pt x="552" y="348"/>
                    <a:pt x="552" y="346"/>
                    <a:pt x="552" y="345"/>
                  </a:cubicBezTo>
                  <a:cubicBezTo>
                    <a:pt x="537" y="299"/>
                    <a:pt x="522" y="253"/>
                    <a:pt x="506" y="208"/>
                  </a:cubicBezTo>
                  <a:cubicBezTo>
                    <a:pt x="505" y="205"/>
                    <a:pt x="501" y="201"/>
                    <a:pt x="498" y="200"/>
                  </a:cubicBezTo>
                  <a:cubicBezTo>
                    <a:pt x="482" y="193"/>
                    <a:pt x="466" y="187"/>
                    <a:pt x="450" y="180"/>
                  </a:cubicBezTo>
                  <a:cubicBezTo>
                    <a:pt x="421" y="167"/>
                    <a:pt x="391" y="155"/>
                    <a:pt x="360" y="142"/>
                  </a:cubicBezTo>
                  <a:cubicBezTo>
                    <a:pt x="344" y="204"/>
                    <a:pt x="354" y="258"/>
                    <a:pt x="398" y="304"/>
                  </a:cubicBezTo>
                  <a:cubicBezTo>
                    <a:pt x="441" y="348"/>
                    <a:pt x="493" y="362"/>
                    <a:pt x="553" y="350"/>
                  </a:cubicBezTo>
                  <a:close/>
                  <a:moveTo>
                    <a:pt x="639" y="87"/>
                  </a:moveTo>
                  <a:cubicBezTo>
                    <a:pt x="604" y="122"/>
                    <a:pt x="569" y="157"/>
                    <a:pt x="535" y="192"/>
                  </a:cubicBezTo>
                  <a:cubicBezTo>
                    <a:pt x="533" y="194"/>
                    <a:pt x="533" y="200"/>
                    <a:pt x="534" y="203"/>
                  </a:cubicBezTo>
                  <a:cubicBezTo>
                    <a:pt x="547" y="244"/>
                    <a:pt x="560" y="284"/>
                    <a:pt x="574" y="324"/>
                  </a:cubicBezTo>
                  <a:cubicBezTo>
                    <a:pt x="576" y="330"/>
                    <a:pt x="577" y="335"/>
                    <a:pt x="579" y="341"/>
                  </a:cubicBezTo>
                  <a:cubicBezTo>
                    <a:pt x="677" y="299"/>
                    <a:pt x="711" y="173"/>
                    <a:pt x="639" y="87"/>
                  </a:cubicBezTo>
                  <a:close/>
                  <a:moveTo>
                    <a:pt x="371" y="117"/>
                  </a:moveTo>
                  <a:cubicBezTo>
                    <a:pt x="417" y="136"/>
                    <a:pt x="462" y="155"/>
                    <a:pt x="507" y="173"/>
                  </a:cubicBezTo>
                  <a:cubicBezTo>
                    <a:pt x="509" y="174"/>
                    <a:pt x="515" y="172"/>
                    <a:pt x="517" y="170"/>
                  </a:cubicBezTo>
                  <a:cubicBezTo>
                    <a:pt x="550" y="138"/>
                    <a:pt x="582" y="105"/>
                    <a:pt x="615" y="73"/>
                  </a:cubicBezTo>
                  <a:cubicBezTo>
                    <a:pt x="616" y="71"/>
                    <a:pt x="618" y="69"/>
                    <a:pt x="619" y="67"/>
                  </a:cubicBezTo>
                  <a:cubicBezTo>
                    <a:pt x="541" y="1"/>
                    <a:pt x="419" y="25"/>
                    <a:pt x="371" y="117"/>
                  </a:cubicBezTo>
                  <a:close/>
                  <a:moveTo>
                    <a:pt x="333" y="246"/>
                  </a:moveTo>
                  <a:cubicBezTo>
                    <a:pt x="332" y="240"/>
                    <a:pt x="330" y="236"/>
                    <a:pt x="330" y="231"/>
                  </a:cubicBezTo>
                  <a:cubicBezTo>
                    <a:pt x="330" y="221"/>
                    <a:pt x="325" y="219"/>
                    <a:pt x="316" y="219"/>
                  </a:cubicBezTo>
                  <a:cubicBezTo>
                    <a:pt x="244" y="219"/>
                    <a:pt x="173" y="219"/>
                    <a:pt x="102" y="219"/>
                  </a:cubicBezTo>
                  <a:cubicBezTo>
                    <a:pt x="70" y="219"/>
                    <a:pt x="54" y="235"/>
                    <a:pt x="54" y="266"/>
                  </a:cubicBezTo>
                  <a:cubicBezTo>
                    <a:pt x="54" y="409"/>
                    <a:pt x="54" y="552"/>
                    <a:pt x="54" y="695"/>
                  </a:cubicBezTo>
                  <a:cubicBezTo>
                    <a:pt x="54" y="699"/>
                    <a:pt x="54" y="702"/>
                    <a:pt x="54" y="706"/>
                  </a:cubicBezTo>
                  <a:cubicBezTo>
                    <a:pt x="64" y="706"/>
                    <a:pt x="73" y="706"/>
                    <a:pt x="82" y="706"/>
                  </a:cubicBezTo>
                  <a:cubicBezTo>
                    <a:pt x="82" y="701"/>
                    <a:pt x="82" y="697"/>
                    <a:pt x="82" y="693"/>
                  </a:cubicBezTo>
                  <a:cubicBezTo>
                    <a:pt x="82" y="556"/>
                    <a:pt x="82" y="420"/>
                    <a:pt x="82" y="283"/>
                  </a:cubicBezTo>
                  <a:cubicBezTo>
                    <a:pt x="82" y="254"/>
                    <a:pt x="90" y="246"/>
                    <a:pt x="119" y="246"/>
                  </a:cubicBezTo>
                  <a:cubicBezTo>
                    <a:pt x="186" y="246"/>
                    <a:pt x="254" y="246"/>
                    <a:pt x="321" y="246"/>
                  </a:cubicBezTo>
                  <a:cubicBezTo>
                    <a:pt x="324" y="246"/>
                    <a:pt x="328" y="246"/>
                    <a:pt x="333" y="246"/>
                  </a:cubicBezTo>
                  <a:close/>
                  <a:moveTo>
                    <a:pt x="698" y="246"/>
                  </a:moveTo>
                  <a:cubicBezTo>
                    <a:pt x="707" y="246"/>
                    <a:pt x="716" y="246"/>
                    <a:pt x="724" y="246"/>
                  </a:cubicBezTo>
                  <a:cubicBezTo>
                    <a:pt x="750" y="246"/>
                    <a:pt x="759" y="255"/>
                    <a:pt x="759" y="281"/>
                  </a:cubicBezTo>
                  <a:cubicBezTo>
                    <a:pt x="759" y="419"/>
                    <a:pt x="759" y="556"/>
                    <a:pt x="759" y="694"/>
                  </a:cubicBezTo>
                  <a:cubicBezTo>
                    <a:pt x="759" y="698"/>
                    <a:pt x="759" y="701"/>
                    <a:pt x="759" y="706"/>
                  </a:cubicBezTo>
                  <a:cubicBezTo>
                    <a:pt x="769" y="706"/>
                    <a:pt x="777" y="706"/>
                    <a:pt x="786" y="706"/>
                  </a:cubicBezTo>
                  <a:cubicBezTo>
                    <a:pt x="786" y="703"/>
                    <a:pt x="786" y="700"/>
                    <a:pt x="786" y="698"/>
                  </a:cubicBezTo>
                  <a:cubicBezTo>
                    <a:pt x="786" y="553"/>
                    <a:pt x="786" y="409"/>
                    <a:pt x="786" y="264"/>
                  </a:cubicBezTo>
                  <a:cubicBezTo>
                    <a:pt x="786" y="262"/>
                    <a:pt x="786" y="260"/>
                    <a:pt x="786" y="258"/>
                  </a:cubicBezTo>
                  <a:cubicBezTo>
                    <a:pt x="785" y="236"/>
                    <a:pt x="769" y="221"/>
                    <a:pt x="747" y="219"/>
                  </a:cubicBezTo>
                  <a:cubicBezTo>
                    <a:pt x="740" y="219"/>
                    <a:pt x="734" y="219"/>
                    <a:pt x="727" y="219"/>
                  </a:cubicBezTo>
                  <a:cubicBezTo>
                    <a:pt x="702" y="219"/>
                    <a:pt x="702" y="219"/>
                    <a:pt x="698"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69" name="Freeform 28"/>
            <p:cNvSpPr>
              <a:spLocks noEditPoints="1"/>
            </p:cNvSpPr>
            <p:nvPr/>
          </p:nvSpPr>
          <p:spPr bwMode="auto">
            <a:xfrm>
              <a:off x="5594350" y="3197226"/>
              <a:ext cx="501650" cy="173038"/>
            </a:xfrm>
            <a:custGeom>
              <a:avLst/>
              <a:gdLst>
                <a:gd name="T0" fmla="*/ 562 w 572"/>
                <a:gd name="T1" fmla="*/ 102 h 197"/>
                <a:gd name="T2" fmla="*/ 515 w 572"/>
                <a:gd name="T3" fmla="*/ 164 h 197"/>
                <a:gd name="T4" fmla="*/ 483 w 572"/>
                <a:gd name="T5" fmla="*/ 107 h 197"/>
                <a:gd name="T6" fmla="*/ 438 w 572"/>
                <a:gd name="T7" fmla="*/ 81 h 197"/>
                <a:gd name="T8" fmla="*/ 395 w 572"/>
                <a:gd name="T9" fmla="*/ 83 h 197"/>
                <a:gd name="T10" fmla="*/ 326 w 572"/>
                <a:gd name="T11" fmla="*/ 149 h 197"/>
                <a:gd name="T12" fmla="*/ 247 w 572"/>
                <a:gd name="T13" fmla="*/ 165 h 197"/>
                <a:gd name="T14" fmla="*/ 233 w 572"/>
                <a:gd name="T15" fmla="*/ 134 h 197"/>
                <a:gd name="T16" fmla="*/ 182 w 572"/>
                <a:gd name="T17" fmla="*/ 108 h 197"/>
                <a:gd name="T18" fmla="*/ 134 w 572"/>
                <a:gd name="T19" fmla="*/ 108 h 197"/>
                <a:gd name="T20" fmla="*/ 82 w 572"/>
                <a:gd name="T21" fmla="*/ 150 h 197"/>
                <a:gd name="T22" fmla="*/ 1 w 572"/>
                <a:gd name="T23" fmla="*/ 156 h 197"/>
                <a:gd name="T24" fmla="*/ 60 w 572"/>
                <a:gd name="T25" fmla="*/ 117 h 197"/>
                <a:gd name="T26" fmla="*/ 117 w 572"/>
                <a:gd name="T27" fmla="*/ 87 h 197"/>
                <a:gd name="T28" fmla="*/ 163 w 572"/>
                <a:gd name="T29" fmla="*/ 31 h 197"/>
                <a:gd name="T30" fmla="*/ 210 w 572"/>
                <a:gd name="T31" fmla="*/ 87 h 197"/>
                <a:gd name="T32" fmla="*/ 267 w 572"/>
                <a:gd name="T33" fmla="*/ 117 h 197"/>
                <a:gd name="T34" fmla="*/ 314 w 572"/>
                <a:gd name="T35" fmla="*/ 113 h 197"/>
                <a:gd name="T36" fmla="*/ 381 w 572"/>
                <a:gd name="T37" fmla="*/ 49 h 197"/>
                <a:gd name="T38" fmla="*/ 457 w 572"/>
                <a:gd name="T39" fmla="*/ 26 h 197"/>
                <a:gd name="T40" fmla="*/ 464 w 572"/>
                <a:gd name="T41" fmla="*/ 60 h 197"/>
                <a:gd name="T42" fmla="*/ 41 w 572"/>
                <a:gd name="T43" fmla="*/ 140 h 197"/>
                <a:gd name="T44" fmla="*/ 42 w 572"/>
                <a:gd name="T45" fmla="*/ 166 h 197"/>
                <a:gd name="T46" fmla="*/ 41 w 572"/>
                <a:gd name="T47" fmla="*/ 140 h 197"/>
                <a:gd name="T48" fmla="*/ 285 w 572"/>
                <a:gd name="T49" fmla="*/ 140 h 197"/>
                <a:gd name="T50" fmla="*/ 286 w 572"/>
                <a:gd name="T51" fmla="*/ 166 h 197"/>
                <a:gd name="T52" fmla="*/ 530 w 572"/>
                <a:gd name="T53" fmla="*/ 112 h 197"/>
                <a:gd name="T54" fmla="*/ 529 w 572"/>
                <a:gd name="T55" fmla="*/ 139 h 197"/>
                <a:gd name="T56" fmla="*/ 530 w 572"/>
                <a:gd name="T57" fmla="*/ 112 h 197"/>
                <a:gd name="T58" fmla="*/ 421 w 572"/>
                <a:gd name="T59" fmla="*/ 32 h 197"/>
                <a:gd name="T60" fmla="*/ 421 w 572"/>
                <a:gd name="T61" fmla="*/ 58 h 197"/>
                <a:gd name="T62" fmla="*/ 177 w 572"/>
                <a:gd name="T63" fmla="*/ 72 h 197"/>
                <a:gd name="T64" fmla="*/ 150 w 572"/>
                <a:gd name="T65" fmla="*/ 72 h 197"/>
                <a:gd name="T66" fmla="*/ 177 w 572"/>
                <a:gd name="T67"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197">
                  <a:moveTo>
                    <a:pt x="506" y="92"/>
                  </a:moveTo>
                  <a:cubicBezTo>
                    <a:pt x="531" y="81"/>
                    <a:pt x="549" y="85"/>
                    <a:pt x="562" y="102"/>
                  </a:cubicBezTo>
                  <a:cubicBezTo>
                    <a:pt x="572" y="116"/>
                    <a:pt x="572" y="136"/>
                    <a:pt x="562" y="150"/>
                  </a:cubicBezTo>
                  <a:cubicBezTo>
                    <a:pt x="550" y="165"/>
                    <a:pt x="532" y="170"/>
                    <a:pt x="515" y="164"/>
                  </a:cubicBezTo>
                  <a:cubicBezTo>
                    <a:pt x="498" y="157"/>
                    <a:pt x="487" y="140"/>
                    <a:pt x="489" y="123"/>
                  </a:cubicBezTo>
                  <a:cubicBezTo>
                    <a:pt x="490" y="116"/>
                    <a:pt x="489" y="111"/>
                    <a:pt x="483" y="107"/>
                  </a:cubicBezTo>
                  <a:cubicBezTo>
                    <a:pt x="471" y="99"/>
                    <a:pt x="460" y="90"/>
                    <a:pt x="449" y="83"/>
                  </a:cubicBezTo>
                  <a:cubicBezTo>
                    <a:pt x="446" y="81"/>
                    <a:pt x="441" y="80"/>
                    <a:pt x="438" y="81"/>
                  </a:cubicBezTo>
                  <a:cubicBezTo>
                    <a:pt x="427" y="86"/>
                    <a:pt x="416" y="86"/>
                    <a:pt x="404" y="82"/>
                  </a:cubicBezTo>
                  <a:cubicBezTo>
                    <a:pt x="402" y="81"/>
                    <a:pt x="397" y="81"/>
                    <a:pt x="395" y="83"/>
                  </a:cubicBezTo>
                  <a:cubicBezTo>
                    <a:pt x="372" y="101"/>
                    <a:pt x="350" y="118"/>
                    <a:pt x="329" y="136"/>
                  </a:cubicBezTo>
                  <a:cubicBezTo>
                    <a:pt x="326" y="139"/>
                    <a:pt x="326" y="145"/>
                    <a:pt x="326" y="149"/>
                  </a:cubicBezTo>
                  <a:cubicBezTo>
                    <a:pt x="327" y="171"/>
                    <a:pt x="314" y="188"/>
                    <a:pt x="292" y="193"/>
                  </a:cubicBezTo>
                  <a:cubicBezTo>
                    <a:pt x="273" y="197"/>
                    <a:pt x="254" y="185"/>
                    <a:pt x="247" y="165"/>
                  </a:cubicBezTo>
                  <a:cubicBezTo>
                    <a:pt x="246" y="163"/>
                    <a:pt x="245" y="159"/>
                    <a:pt x="245" y="157"/>
                  </a:cubicBezTo>
                  <a:cubicBezTo>
                    <a:pt x="248" y="145"/>
                    <a:pt x="242" y="139"/>
                    <a:pt x="233" y="134"/>
                  </a:cubicBezTo>
                  <a:cubicBezTo>
                    <a:pt x="220" y="126"/>
                    <a:pt x="207" y="117"/>
                    <a:pt x="195" y="109"/>
                  </a:cubicBezTo>
                  <a:cubicBezTo>
                    <a:pt x="190" y="106"/>
                    <a:pt x="187" y="105"/>
                    <a:pt x="182" y="108"/>
                  </a:cubicBezTo>
                  <a:cubicBezTo>
                    <a:pt x="170" y="114"/>
                    <a:pt x="157" y="114"/>
                    <a:pt x="144" y="107"/>
                  </a:cubicBezTo>
                  <a:cubicBezTo>
                    <a:pt x="141" y="106"/>
                    <a:pt x="137" y="106"/>
                    <a:pt x="134" y="108"/>
                  </a:cubicBezTo>
                  <a:cubicBezTo>
                    <a:pt x="118" y="118"/>
                    <a:pt x="102" y="129"/>
                    <a:pt x="86" y="140"/>
                  </a:cubicBezTo>
                  <a:cubicBezTo>
                    <a:pt x="84" y="142"/>
                    <a:pt x="82" y="146"/>
                    <a:pt x="82" y="150"/>
                  </a:cubicBezTo>
                  <a:cubicBezTo>
                    <a:pt x="83" y="174"/>
                    <a:pt x="67" y="193"/>
                    <a:pt x="43" y="194"/>
                  </a:cubicBezTo>
                  <a:cubicBezTo>
                    <a:pt x="22" y="195"/>
                    <a:pt x="3" y="177"/>
                    <a:pt x="1" y="156"/>
                  </a:cubicBezTo>
                  <a:cubicBezTo>
                    <a:pt x="0" y="133"/>
                    <a:pt x="17" y="113"/>
                    <a:pt x="40" y="113"/>
                  </a:cubicBezTo>
                  <a:cubicBezTo>
                    <a:pt x="47" y="112"/>
                    <a:pt x="54" y="115"/>
                    <a:pt x="60" y="117"/>
                  </a:cubicBezTo>
                  <a:cubicBezTo>
                    <a:pt x="65" y="120"/>
                    <a:pt x="68" y="119"/>
                    <a:pt x="72" y="116"/>
                  </a:cubicBezTo>
                  <a:cubicBezTo>
                    <a:pt x="87" y="106"/>
                    <a:pt x="102" y="96"/>
                    <a:pt x="117" y="87"/>
                  </a:cubicBezTo>
                  <a:cubicBezTo>
                    <a:pt x="122" y="83"/>
                    <a:pt x="124" y="80"/>
                    <a:pt x="123" y="74"/>
                  </a:cubicBezTo>
                  <a:cubicBezTo>
                    <a:pt x="122" y="51"/>
                    <a:pt x="140" y="31"/>
                    <a:pt x="163" y="31"/>
                  </a:cubicBezTo>
                  <a:cubicBezTo>
                    <a:pt x="187" y="31"/>
                    <a:pt x="204" y="49"/>
                    <a:pt x="203" y="74"/>
                  </a:cubicBezTo>
                  <a:cubicBezTo>
                    <a:pt x="203" y="80"/>
                    <a:pt x="205" y="83"/>
                    <a:pt x="210" y="87"/>
                  </a:cubicBezTo>
                  <a:cubicBezTo>
                    <a:pt x="225" y="96"/>
                    <a:pt x="240" y="106"/>
                    <a:pt x="255" y="116"/>
                  </a:cubicBezTo>
                  <a:cubicBezTo>
                    <a:pt x="259" y="119"/>
                    <a:pt x="262" y="120"/>
                    <a:pt x="267" y="117"/>
                  </a:cubicBezTo>
                  <a:cubicBezTo>
                    <a:pt x="278" y="111"/>
                    <a:pt x="290" y="110"/>
                    <a:pt x="301" y="116"/>
                  </a:cubicBezTo>
                  <a:cubicBezTo>
                    <a:pt x="306" y="118"/>
                    <a:pt x="310" y="117"/>
                    <a:pt x="314" y="113"/>
                  </a:cubicBezTo>
                  <a:cubicBezTo>
                    <a:pt x="334" y="97"/>
                    <a:pt x="354" y="80"/>
                    <a:pt x="375" y="64"/>
                  </a:cubicBezTo>
                  <a:cubicBezTo>
                    <a:pt x="380" y="60"/>
                    <a:pt x="382" y="56"/>
                    <a:pt x="381" y="49"/>
                  </a:cubicBezTo>
                  <a:cubicBezTo>
                    <a:pt x="379" y="29"/>
                    <a:pt x="390" y="12"/>
                    <a:pt x="409" y="6"/>
                  </a:cubicBezTo>
                  <a:cubicBezTo>
                    <a:pt x="428" y="0"/>
                    <a:pt x="448" y="8"/>
                    <a:pt x="457" y="26"/>
                  </a:cubicBezTo>
                  <a:cubicBezTo>
                    <a:pt x="460" y="33"/>
                    <a:pt x="459" y="43"/>
                    <a:pt x="461" y="51"/>
                  </a:cubicBezTo>
                  <a:cubicBezTo>
                    <a:pt x="462" y="54"/>
                    <a:pt x="462" y="58"/>
                    <a:pt x="464" y="60"/>
                  </a:cubicBezTo>
                  <a:cubicBezTo>
                    <a:pt x="478" y="71"/>
                    <a:pt x="492" y="81"/>
                    <a:pt x="506" y="92"/>
                  </a:cubicBezTo>
                  <a:close/>
                  <a:moveTo>
                    <a:pt x="41" y="140"/>
                  </a:moveTo>
                  <a:cubicBezTo>
                    <a:pt x="34" y="140"/>
                    <a:pt x="28" y="146"/>
                    <a:pt x="28" y="153"/>
                  </a:cubicBezTo>
                  <a:cubicBezTo>
                    <a:pt x="28" y="160"/>
                    <a:pt x="34" y="166"/>
                    <a:pt x="42" y="166"/>
                  </a:cubicBezTo>
                  <a:cubicBezTo>
                    <a:pt x="49" y="166"/>
                    <a:pt x="55" y="160"/>
                    <a:pt x="55" y="153"/>
                  </a:cubicBezTo>
                  <a:cubicBezTo>
                    <a:pt x="55" y="145"/>
                    <a:pt x="49" y="140"/>
                    <a:pt x="41" y="140"/>
                  </a:cubicBezTo>
                  <a:close/>
                  <a:moveTo>
                    <a:pt x="299" y="153"/>
                  </a:moveTo>
                  <a:cubicBezTo>
                    <a:pt x="298" y="145"/>
                    <a:pt x="292" y="140"/>
                    <a:pt x="285" y="140"/>
                  </a:cubicBezTo>
                  <a:cubicBezTo>
                    <a:pt x="278" y="140"/>
                    <a:pt x="272" y="147"/>
                    <a:pt x="272" y="154"/>
                  </a:cubicBezTo>
                  <a:cubicBezTo>
                    <a:pt x="272" y="161"/>
                    <a:pt x="279" y="167"/>
                    <a:pt x="286" y="166"/>
                  </a:cubicBezTo>
                  <a:cubicBezTo>
                    <a:pt x="293" y="166"/>
                    <a:pt x="299" y="160"/>
                    <a:pt x="299" y="153"/>
                  </a:cubicBezTo>
                  <a:close/>
                  <a:moveTo>
                    <a:pt x="530" y="112"/>
                  </a:moveTo>
                  <a:cubicBezTo>
                    <a:pt x="523" y="112"/>
                    <a:pt x="516" y="118"/>
                    <a:pt x="516" y="125"/>
                  </a:cubicBezTo>
                  <a:cubicBezTo>
                    <a:pt x="516" y="132"/>
                    <a:pt x="522" y="139"/>
                    <a:pt x="529" y="139"/>
                  </a:cubicBezTo>
                  <a:cubicBezTo>
                    <a:pt x="537" y="139"/>
                    <a:pt x="543" y="133"/>
                    <a:pt x="543" y="126"/>
                  </a:cubicBezTo>
                  <a:cubicBezTo>
                    <a:pt x="543" y="119"/>
                    <a:pt x="537" y="113"/>
                    <a:pt x="530" y="112"/>
                  </a:cubicBezTo>
                  <a:close/>
                  <a:moveTo>
                    <a:pt x="434" y="45"/>
                  </a:moveTo>
                  <a:cubicBezTo>
                    <a:pt x="434" y="37"/>
                    <a:pt x="428" y="32"/>
                    <a:pt x="421" y="32"/>
                  </a:cubicBezTo>
                  <a:cubicBezTo>
                    <a:pt x="413" y="32"/>
                    <a:pt x="407" y="38"/>
                    <a:pt x="408" y="45"/>
                  </a:cubicBezTo>
                  <a:cubicBezTo>
                    <a:pt x="408" y="52"/>
                    <a:pt x="414" y="58"/>
                    <a:pt x="421" y="58"/>
                  </a:cubicBezTo>
                  <a:cubicBezTo>
                    <a:pt x="428" y="58"/>
                    <a:pt x="434" y="52"/>
                    <a:pt x="434" y="45"/>
                  </a:cubicBezTo>
                  <a:close/>
                  <a:moveTo>
                    <a:pt x="177" y="72"/>
                  </a:moveTo>
                  <a:cubicBezTo>
                    <a:pt x="177" y="65"/>
                    <a:pt x="170" y="58"/>
                    <a:pt x="163" y="58"/>
                  </a:cubicBezTo>
                  <a:cubicBezTo>
                    <a:pt x="156" y="58"/>
                    <a:pt x="150" y="65"/>
                    <a:pt x="150" y="72"/>
                  </a:cubicBezTo>
                  <a:cubicBezTo>
                    <a:pt x="150" y="79"/>
                    <a:pt x="156" y="85"/>
                    <a:pt x="163" y="85"/>
                  </a:cubicBezTo>
                  <a:cubicBezTo>
                    <a:pt x="171" y="85"/>
                    <a:pt x="177" y="79"/>
                    <a:pt x="177"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0" name="Freeform 29"/>
            <p:cNvSpPr>
              <a:spLocks noEditPoints="1"/>
            </p:cNvSpPr>
            <p:nvPr/>
          </p:nvSpPr>
          <p:spPr bwMode="auto">
            <a:xfrm>
              <a:off x="5595938" y="3035301"/>
              <a:ext cx="188913" cy="165100"/>
            </a:xfrm>
            <a:custGeom>
              <a:avLst/>
              <a:gdLst>
                <a:gd name="T0" fmla="*/ 215 w 215"/>
                <a:gd name="T1" fmla="*/ 0 h 189"/>
                <a:gd name="T2" fmla="*/ 215 w 215"/>
                <a:gd name="T3" fmla="*/ 189 h 189"/>
                <a:gd name="T4" fmla="*/ 0 w 215"/>
                <a:gd name="T5" fmla="*/ 189 h 189"/>
                <a:gd name="T6" fmla="*/ 0 w 215"/>
                <a:gd name="T7" fmla="*/ 0 h 189"/>
                <a:gd name="T8" fmla="*/ 215 w 215"/>
                <a:gd name="T9" fmla="*/ 0 h 189"/>
                <a:gd name="T10" fmla="*/ 26 w 215"/>
                <a:gd name="T11" fmla="*/ 27 h 189"/>
                <a:gd name="T12" fmla="*/ 26 w 215"/>
                <a:gd name="T13" fmla="*/ 161 h 189"/>
                <a:gd name="T14" fmla="*/ 188 w 215"/>
                <a:gd name="T15" fmla="*/ 161 h 189"/>
                <a:gd name="T16" fmla="*/ 188 w 215"/>
                <a:gd name="T17" fmla="*/ 27 h 189"/>
                <a:gd name="T18" fmla="*/ 26 w 215"/>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89">
                  <a:moveTo>
                    <a:pt x="215" y="0"/>
                  </a:moveTo>
                  <a:cubicBezTo>
                    <a:pt x="215" y="63"/>
                    <a:pt x="215" y="126"/>
                    <a:pt x="215" y="189"/>
                  </a:cubicBezTo>
                  <a:cubicBezTo>
                    <a:pt x="143" y="189"/>
                    <a:pt x="72" y="189"/>
                    <a:pt x="0" y="189"/>
                  </a:cubicBezTo>
                  <a:cubicBezTo>
                    <a:pt x="0" y="126"/>
                    <a:pt x="0" y="63"/>
                    <a:pt x="0" y="0"/>
                  </a:cubicBezTo>
                  <a:cubicBezTo>
                    <a:pt x="71" y="0"/>
                    <a:pt x="143" y="0"/>
                    <a:pt x="215" y="0"/>
                  </a:cubicBezTo>
                  <a:close/>
                  <a:moveTo>
                    <a:pt x="26" y="27"/>
                  </a:moveTo>
                  <a:cubicBezTo>
                    <a:pt x="26" y="72"/>
                    <a:pt x="26" y="116"/>
                    <a:pt x="26" y="161"/>
                  </a:cubicBezTo>
                  <a:cubicBezTo>
                    <a:pt x="80" y="161"/>
                    <a:pt x="134" y="161"/>
                    <a:pt x="188" y="161"/>
                  </a:cubicBezTo>
                  <a:cubicBezTo>
                    <a:pt x="188" y="116"/>
                    <a:pt x="188" y="72"/>
                    <a:pt x="188" y="27"/>
                  </a:cubicBezTo>
                  <a:cubicBezTo>
                    <a:pt x="134" y="27"/>
                    <a:pt x="81" y="27"/>
                    <a:pt x="2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1" name="Freeform 30"/>
            <p:cNvSpPr/>
            <p:nvPr/>
          </p:nvSpPr>
          <p:spPr bwMode="auto">
            <a:xfrm>
              <a:off x="5856288" y="3154363"/>
              <a:ext cx="236538" cy="22225"/>
            </a:xfrm>
            <a:custGeom>
              <a:avLst/>
              <a:gdLst>
                <a:gd name="T0" fmla="*/ 0 w 270"/>
                <a:gd name="T1" fmla="*/ 25 h 25"/>
                <a:gd name="T2" fmla="*/ 0 w 270"/>
                <a:gd name="T3" fmla="*/ 0 h 25"/>
                <a:gd name="T4" fmla="*/ 270 w 270"/>
                <a:gd name="T5" fmla="*/ 0 h 25"/>
                <a:gd name="T6" fmla="*/ 270 w 270"/>
                <a:gd name="T7" fmla="*/ 25 h 25"/>
                <a:gd name="T8" fmla="*/ 0 w 270"/>
                <a:gd name="T9" fmla="*/ 25 h 25"/>
              </a:gdLst>
              <a:ahLst/>
              <a:cxnLst>
                <a:cxn ang="0">
                  <a:pos x="T0" y="T1"/>
                </a:cxn>
                <a:cxn ang="0">
                  <a:pos x="T2" y="T3"/>
                </a:cxn>
                <a:cxn ang="0">
                  <a:pos x="T4" y="T5"/>
                </a:cxn>
                <a:cxn ang="0">
                  <a:pos x="T6" y="T7"/>
                </a:cxn>
                <a:cxn ang="0">
                  <a:pos x="T8" y="T9"/>
                </a:cxn>
              </a:cxnLst>
              <a:rect l="0" t="0" r="r" b="b"/>
              <a:pathLst>
                <a:path w="270" h="25">
                  <a:moveTo>
                    <a:pt x="0" y="25"/>
                  </a:moveTo>
                  <a:cubicBezTo>
                    <a:pt x="0" y="16"/>
                    <a:pt x="0" y="8"/>
                    <a:pt x="0" y="0"/>
                  </a:cubicBezTo>
                  <a:cubicBezTo>
                    <a:pt x="90" y="0"/>
                    <a:pt x="180" y="0"/>
                    <a:pt x="270" y="0"/>
                  </a:cubicBezTo>
                  <a:cubicBezTo>
                    <a:pt x="270" y="8"/>
                    <a:pt x="270" y="16"/>
                    <a:pt x="270" y="25"/>
                  </a:cubicBezTo>
                  <a:cubicBezTo>
                    <a:pt x="180" y="25"/>
                    <a:pt x="91"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2" name="Freeform 31"/>
            <p:cNvSpPr/>
            <p:nvPr/>
          </p:nvSpPr>
          <p:spPr bwMode="auto">
            <a:xfrm>
              <a:off x="6046788" y="3438526"/>
              <a:ext cx="93663" cy="23813"/>
            </a:xfrm>
            <a:custGeom>
              <a:avLst/>
              <a:gdLst>
                <a:gd name="T0" fmla="*/ 0 w 107"/>
                <a:gd name="T1" fmla="*/ 27 h 27"/>
                <a:gd name="T2" fmla="*/ 0 w 107"/>
                <a:gd name="T3" fmla="*/ 0 h 27"/>
                <a:gd name="T4" fmla="*/ 107 w 107"/>
                <a:gd name="T5" fmla="*/ 0 h 27"/>
                <a:gd name="T6" fmla="*/ 107 w 107"/>
                <a:gd name="T7" fmla="*/ 27 h 27"/>
                <a:gd name="T8" fmla="*/ 0 w 107"/>
                <a:gd name="T9" fmla="*/ 27 h 27"/>
              </a:gdLst>
              <a:ahLst/>
              <a:cxnLst>
                <a:cxn ang="0">
                  <a:pos x="T0" y="T1"/>
                </a:cxn>
                <a:cxn ang="0">
                  <a:pos x="T2" y="T3"/>
                </a:cxn>
                <a:cxn ang="0">
                  <a:pos x="T4" y="T5"/>
                </a:cxn>
                <a:cxn ang="0">
                  <a:pos x="T6" y="T7"/>
                </a:cxn>
                <a:cxn ang="0">
                  <a:pos x="T8" y="T9"/>
                </a:cxn>
              </a:cxnLst>
              <a:rect l="0" t="0" r="r" b="b"/>
              <a:pathLst>
                <a:path w="107" h="27">
                  <a:moveTo>
                    <a:pt x="0" y="27"/>
                  </a:moveTo>
                  <a:cubicBezTo>
                    <a:pt x="0" y="17"/>
                    <a:pt x="0" y="9"/>
                    <a:pt x="0" y="0"/>
                  </a:cubicBezTo>
                  <a:cubicBezTo>
                    <a:pt x="36" y="0"/>
                    <a:pt x="71" y="0"/>
                    <a:pt x="107" y="0"/>
                  </a:cubicBezTo>
                  <a:cubicBezTo>
                    <a:pt x="107" y="9"/>
                    <a:pt x="107" y="18"/>
                    <a:pt x="107" y="27"/>
                  </a:cubicBezTo>
                  <a:cubicBezTo>
                    <a:pt x="72" y="27"/>
                    <a:pt x="36" y="27"/>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3" name="Freeform 32"/>
            <p:cNvSpPr/>
            <p:nvPr/>
          </p:nvSpPr>
          <p:spPr bwMode="auto">
            <a:xfrm>
              <a:off x="5548313" y="3438526"/>
              <a:ext cx="22225" cy="23813"/>
            </a:xfrm>
            <a:custGeom>
              <a:avLst/>
              <a:gdLst>
                <a:gd name="T0" fmla="*/ 25 w 25"/>
                <a:gd name="T1" fmla="*/ 0 h 27"/>
                <a:gd name="T2" fmla="*/ 25 w 25"/>
                <a:gd name="T3" fmla="*/ 27 h 27"/>
                <a:gd name="T4" fmla="*/ 0 w 25"/>
                <a:gd name="T5" fmla="*/ 27 h 27"/>
                <a:gd name="T6" fmla="*/ 0 w 25"/>
                <a:gd name="T7" fmla="*/ 0 h 27"/>
                <a:gd name="T8" fmla="*/ 25 w 25"/>
                <a:gd name="T9" fmla="*/ 0 h 27"/>
              </a:gdLst>
              <a:ahLst/>
              <a:cxnLst>
                <a:cxn ang="0">
                  <a:pos x="T0" y="T1"/>
                </a:cxn>
                <a:cxn ang="0">
                  <a:pos x="T2" y="T3"/>
                </a:cxn>
                <a:cxn ang="0">
                  <a:pos x="T4" y="T5"/>
                </a:cxn>
                <a:cxn ang="0">
                  <a:pos x="T6" y="T7"/>
                </a:cxn>
                <a:cxn ang="0">
                  <a:pos x="T8" y="T9"/>
                </a:cxn>
              </a:cxnLst>
              <a:rect l="0" t="0" r="r" b="b"/>
              <a:pathLst>
                <a:path w="25" h="27">
                  <a:moveTo>
                    <a:pt x="25" y="0"/>
                  </a:moveTo>
                  <a:cubicBezTo>
                    <a:pt x="25" y="10"/>
                    <a:pt x="25" y="18"/>
                    <a:pt x="25" y="27"/>
                  </a:cubicBezTo>
                  <a:cubicBezTo>
                    <a:pt x="17" y="27"/>
                    <a:pt x="8" y="27"/>
                    <a:pt x="0" y="27"/>
                  </a:cubicBezTo>
                  <a:cubicBezTo>
                    <a:pt x="0" y="18"/>
                    <a:pt x="0" y="10"/>
                    <a:pt x="0" y="0"/>
                  </a:cubicBezTo>
                  <a:cubicBezTo>
                    <a:pt x="8" y="0"/>
                    <a:pt x="17"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4" name="Freeform 33"/>
            <p:cNvSpPr/>
            <p:nvPr/>
          </p:nvSpPr>
          <p:spPr bwMode="auto">
            <a:xfrm>
              <a:off x="5595938" y="3438526"/>
              <a:ext cx="22225" cy="22225"/>
            </a:xfrm>
            <a:custGeom>
              <a:avLst/>
              <a:gdLst>
                <a:gd name="T0" fmla="*/ 0 w 25"/>
                <a:gd name="T1" fmla="*/ 0 h 26"/>
                <a:gd name="T2" fmla="*/ 25 w 25"/>
                <a:gd name="T3" fmla="*/ 0 h 26"/>
                <a:gd name="T4" fmla="*/ 25 w 25"/>
                <a:gd name="T5" fmla="*/ 26 h 26"/>
                <a:gd name="T6" fmla="*/ 0 w 25"/>
                <a:gd name="T7" fmla="*/ 26 h 26"/>
                <a:gd name="T8" fmla="*/ 0 w 25"/>
                <a:gd name="T9" fmla="*/ 0 h 26"/>
              </a:gdLst>
              <a:ahLst/>
              <a:cxnLst>
                <a:cxn ang="0">
                  <a:pos x="T0" y="T1"/>
                </a:cxn>
                <a:cxn ang="0">
                  <a:pos x="T2" y="T3"/>
                </a:cxn>
                <a:cxn ang="0">
                  <a:pos x="T4" y="T5"/>
                </a:cxn>
                <a:cxn ang="0">
                  <a:pos x="T6" y="T7"/>
                </a:cxn>
                <a:cxn ang="0">
                  <a:pos x="T8" y="T9"/>
                </a:cxn>
              </a:cxnLst>
              <a:rect l="0" t="0" r="r" b="b"/>
              <a:pathLst>
                <a:path w="25" h="26">
                  <a:moveTo>
                    <a:pt x="0" y="0"/>
                  </a:moveTo>
                  <a:cubicBezTo>
                    <a:pt x="8" y="0"/>
                    <a:pt x="16" y="0"/>
                    <a:pt x="25" y="0"/>
                  </a:cubicBezTo>
                  <a:cubicBezTo>
                    <a:pt x="25" y="9"/>
                    <a:pt x="25" y="17"/>
                    <a:pt x="25" y="26"/>
                  </a:cubicBezTo>
                  <a:cubicBezTo>
                    <a:pt x="17" y="26"/>
                    <a:pt x="9" y="26"/>
                    <a:pt x="0" y="26"/>
                  </a:cubicBezTo>
                  <a:cubicBezTo>
                    <a:pt x="0" y="18"/>
                    <a:pt x="0" y="1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5" name="Freeform 34"/>
            <p:cNvSpPr/>
            <p:nvPr/>
          </p:nvSpPr>
          <p:spPr bwMode="auto">
            <a:xfrm>
              <a:off x="5643563" y="3438526"/>
              <a:ext cx="22225" cy="22225"/>
            </a:xfrm>
            <a:custGeom>
              <a:avLst/>
              <a:gdLst>
                <a:gd name="T0" fmla="*/ 0 w 25"/>
                <a:gd name="T1" fmla="*/ 0 h 26"/>
                <a:gd name="T2" fmla="*/ 25 w 25"/>
                <a:gd name="T3" fmla="*/ 0 h 26"/>
                <a:gd name="T4" fmla="*/ 25 w 25"/>
                <a:gd name="T5" fmla="*/ 26 h 26"/>
                <a:gd name="T6" fmla="*/ 0 w 25"/>
                <a:gd name="T7" fmla="*/ 26 h 26"/>
                <a:gd name="T8" fmla="*/ 0 w 25"/>
                <a:gd name="T9" fmla="*/ 0 h 26"/>
              </a:gdLst>
              <a:ahLst/>
              <a:cxnLst>
                <a:cxn ang="0">
                  <a:pos x="T0" y="T1"/>
                </a:cxn>
                <a:cxn ang="0">
                  <a:pos x="T2" y="T3"/>
                </a:cxn>
                <a:cxn ang="0">
                  <a:pos x="T4" y="T5"/>
                </a:cxn>
                <a:cxn ang="0">
                  <a:pos x="T6" y="T7"/>
                </a:cxn>
                <a:cxn ang="0">
                  <a:pos x="T8" y="T9"/>
                </a:cxn>
              </a:cxnLst>
              <a:rect l="0" t="0" r="r" b="b"/>
              <a:pathLst>
                <a:path w="25" h="26">
                  <a:moveTo>
                    <a:pt x="0" y="0"/>
                  </a:moveTo>
                  <a:cubicBezTo>
                    <a:pt x="9" y="0"/>
                    <a:pt x="16" y="0"/>
                    <a:pt x="25" y="0"/>
                  </a:cubicBezTo>
                  <a:cubicBezTo>
                    <a:pt x="25" y="9"/>
                    <a:pt x="25" y="17"/>
                    <a:pt x="25" y="26"/>
                  </a:cubicBezTo>
                  <a:cubicBezTo>
                    <a:pt x="17" y="26"/>
                    <a:pt x="9" y="26"/>
                    <a:pt x="0" y="26"/>
                  </a:cubicBezTo>
                  <a:cubicBezTo>
                    <a:pt x="0" y="18"/>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6" name="Freeform 35"/>
            <p:cNvSpPr/>
            <p:nvPr/>
          </p:nvSpPr>
          <p:spPr bwMode="auto">
            <a:xfrm>
              <a:off x="5810250" y="3152776"/>
              <a:ext cx="22225" cy="23813"/>
            </a:xfrm>
            <a:custGeom>
              <a:avLst/>
              <a:gdLst>
                <a:gd name="T0" fmla="*/ 25 w 25"/>
                <a:gd name="T1" fmla="*/ 0 h 26"/>
                <a:gd name="T2" fmla="*/ 25 w 25"/>
                <a:gd name="T3" fmla="*/ 26 h 26"/>
                <a:gd name="T4" fmla="*/ 0 w 25"/>
                <a:gd name="T5" fmla="*/ 26 h 26"/>
                <a:gd name="T6" fmla="*/ 0 w 25"/>
                <a:gd name="T7" fmla="*/ 0 h 26"/>
                <a:gd name="T8" fmla="*/ 25 w 25"/>
                <a:gd name="T9" fmla="*/ 0 h 26"/>
              </a:gdLst>
              <a:ahLst/>
              <a:cxnLst>
                <a:cxn ang="0">
                  <a:pos x="T0" y="T1"/>
                </a:cxn>
                <a:cxn ang="0">
                  <a:pos x="T2" y="T3"/>
                </a:cxn>
                <a:cxn ang="0">
                  <a:pos x="T4" y="T5"/>
                </a:cxn>
                <a:cxn ang="0">
                  <a:pos x="T6" y="T7"/>
                </a:cxn>
                <a:cxn ang="0">
                  <a:pos x="T8" y="T9"/>
                </a:cxn>
              </a:cxnLst>
              <a:rect l="0" t="0" r="r" b="b"/>
              <a:pathLst>
                <a:path w="25" h="26">
                  <a:moveTo>
                    <a:pt x="25" y="0"/>
                  </a:moveTo>
                  <a:cubicBezTo>
                    <a:pt x="25" y="9"/>
                    <a:pt x="25" y="17"/>
                    <a:pt x="25" y="26"/>
                  </a:cubicBezTo>
                  <a:cubicBezTo>
                    <a:pt x="17" y="26"/>
                    <a:pt x="9" y="26"/>
                    <a:pt x="0" y="26"/>
                  </a:cubicBezTo>
                  <a:cubicBezTo>
                    <a:pt x="0" y="18"/>
                    <a:pt x="0" y="9"/>
                    <a:pt x="0" y="0"/>
                  </a:cubicBezTo>
                  <a:cubicBezTo>
                    <a:pt x="8" y="0"/>
                    <a:pt x="16"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7" name="Freeform 36"/>
            <p:cNvSpPr/>
            <p:nvPr/>
          </p:nvSpPr>
          <p:spPr bwMode="auto">
            <a:xfrm>
              <a:off x="5643563" y="3081338"/>
              <a:ext cx="93663" cy="23813"/>
            </a:xfrm>
            <a:custGeom>
              <a:avLst/>
              <a:gdLst>
                <a:gd name="T0" fmla="*/ 107 w 107"/>
                <a:gd name="T1" fmla="*/ 0 h 26"/>
                <a:gd name="T2" fmla="*/ 107 w 107"/>
                <a:gd name="T3" fmla="*/ 26 h 26"/>
                <a:gd name="T4" fmla="*/ 0 w 107"/>
                <a:gd name="T5" fmla="*/ 26 h 26"/>
                <a:gd name="T6" fmla="*/ 0 w 107"/>
                <a:gd name="T7" fmla="*/ 0 h 26"/>
                <a:gd name="T8" fmla="*/ 107 w 107"/>
                <a:gd name="T9" fmla="*/ 0 h 26"/>
              </a:gdLst>
              <a:ahLst/>
              <a:cxnLst>
                <a:cxn ang="0">
                  <a:pos x="T0" y="T1"/>
                </a:cxn>
                <a:cxn ang="0">
                  <a:pos x="T2" y="T3"/>
                </a:cxn>
                <a:cxn ang="0">
                  <a:pos x="T4" y="T5"/>
                </a:cxn>
                <a:cxn ang="0">
                  <a:pos x="T6" y="T7"/>
                </a:cxn>
                <a:cxn ang="0">
                  <a:pos x="T8" y="T9"/>
                </a:cxn>
              </a:cxnLst>
              <a:rect l="0" t="0" r="r" b="b"/>
              <a:pathLst>
                <a:path w="107" h="26">
                  <a:moveTo>
                    <a:pt x="107" y="0"/>
                  </a:moveTo>
                  <a:cubicBezTo>
                    <a:pt x="107" y="9"/>
                    <a:pt x="107" y="17"/>
                    <a:pt x="107" y="26"/>
                  </a:cubicBezTo>
                  <a:cubicBezTo>
                    <a:pt x="71" y="26"/>
                    <a:pt x="36" y="26"/>
                    <a:pt x="0" y="26"/>
                  </a:cubicBezTo>
                  <a:cubicBezTo>
                    <a:pt x="0" y="17"/>
                    <a:pt x="0" y="9"/>
                    <a:pt x="0" y="0"/>
                  </a:cubicBezTo>
                  <a:cubicBezTo>
                    <a:pt x="36" y="0"/>
                    <a:pt x="71"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78" name="Freeform 37"/>
            <p:cNvSpPr/>
            <p:nvPr/>
          </p:nvSpPr>
          <p:spPr bwMode="auto">
            <a:xfrm>
              <a:off x="5643563" y="3128963"/>
              <a:ext cx="93663" cy="23813"/>
            </a:xfrm>
            <a:custGeom>
              <a:avLst/>
              <a:gdLst>
                <a:gd name="T0" fmla="*/ 0 w 107"/>
                <a:gd name="T1" fmla="*/ 26 h 26"/>
                <a:gd name="T2" fmla="*/ 0 w 107"/>
                <a:gd name="T3" fmla="*/ 0 h 26"/>
                <a:gd name="T4" fmla="*/ 107 w 107"/>
                <a:gd name="T5" fmla="*/ 0 h 26"/>
                <a:gd name="T6" fmla="*/ 107 w 107"/>
                <a:gd name="T7" fmla="*/ 26 h 26"/>
                <a:gd name="T8" fmla="*/ 0 w 107"/>
                <a:gd name="T9" fmla="*/ 26 h 26"/>
              </a:gdLst>
              <a:ahLst/>
              <a:cxnLst>
                <a:cxn ang="0">
                  <a:pos x="T0" y="T1"/>
                </a:cxn>
                <a:cxn ang="0">
                  <a:pos x="T2" y="T3"/>
                </a:cxn>
                <a:cxn ang="0">
                  <a:pos x="T4" y="T5"/>
                </a:cxn>
                <a:cxn ang="0">
                  <a:pos x="T6" y="T7"/>
                </a:cxn>
                <a:cxn ang="0">
                  <a:pos x="T8" y="T9"/>
                </a:cxn>
              </a:cxnLst>
              <a:rect l="0" t="0" r="r" b="b"/>
              <a:pathLst>
                <a:path w="107" h="26">
                  <a:moveTo>
                    <a:pt x="0" y="26"/>
                  </a:moveTo>
                  <a:cubicBezTo>
                    <a:pt x="0" y="17"/>
                    <a:pt x="0" y="9"/>
                    <a:pt x="0" y="0"/>
                  </a:cubicBezTo>
                  <a:cubicBezTo>
                    <a:pt x="35" y="0"/>
                    <a:pt x="71" y="0"/>
                    <a:pt x="107" y="0"/>
                  </a:cubicBezTo>
                  <a:cubicBezTo>
                    <a:pt x="107" y="9"/>
                    <a:pt x="107" y="17"/>
                    <a:pt x="107" y="26"/>
                  </a:cubicBezTo>
                  <a:cubicBezTo>
                    <a:pt x="71" y="26"/>
                    <a:pt x="36" y="26"/>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Arial" panose="020B0604020202020204" pitchFamily="34" charset="0"/>
                <a:ea typeface="微软雅黑" panose="020B0503020204020204" charset="-122"/>
                <a:sym typeface="Arial" panose="020B0604020202020204" pitchFamily="34" charset="0"/>
              </a:endParaRPr>
            </a:p>
          </p:txBody>
        </p:sp>
      </p:grpSp>
      <p:cxnSp>
        <p:nvCxnSpPr>
          <p:cNvPr id="66" name="直接连接符 6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指标定义</a:t>
            </a:r>
            <a:endParaRPr lang="zh-CN" altLang="en-US" sz="2400" b="1" dirty="0">
              <a:solidFill>
                <a:schemeClr val="accent1"/>
              </a:solidFill>
              <a:latin typeface="+mj-ea"/>
              <a:ea typeface="+mj-ea"/>
            </a:endParaRPr>
          </a:p>
        </p:txBody>
      </p:sp>
      <p:pic>
        <p:nvPicPr>
          <p:cNvPr id="80" name="图片 79"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
        <p:nvSpPr>
          <p:cNvPr id="3" name="矩形 2"/>
          <p:cNvSpPr/>
          <p:nvPr/>
        </p:nvSpPr>
        <p:spPr>
          <a:xfrm>
            <a:off x="467038" y="5269150"/>
            <a:ext cx="11005789"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注：账面杠杆高于</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时放弃此观测值。由于市场权益不小于</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0</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，故市场杠杆不大于</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，此处不会影响市场杠杆的样本。</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账面权益中优先股缺失时用优先股的赎回价值。</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IPO</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前杠杆由</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COMPUSTAT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数据库得到。</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指标主要由资产负债表项目构成，系现金流量表数据缺失，且两表反映的指标差别不大。</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28" name="组合 27"/>
          <p:cNvGrpSpPr/>
          <p:nvPr/>
        </p:nvGrpSpPr>
        <p:grpSpPr>
          <a:xfrm>
            <a:off x="452512" y="1168504"/>
            <a:ext cx="3807316" cy="3768572"/>
            <a:chOff x="452512" y="1539193"/>
            <a:chExt cx="3807316" cy="3768572"/>
          </a:xfrm>
        </p:grpSpPr>
        <p:grpSp>
          <p:nvGrpSpPr>
            <p:cNvPr id="4" name="组合 3"/>
            <p:cNvGrpSpPr/>
            <p:nvPr/>
          </p:nvGrpSpPr>
          <p:grpSpPr>
            <a:xfrm>
              <a:off x="467529" y="3706473"/>
              <a:ext cx="3626921" cy="647038"/>
              <a:chOff x="439153" y="4215095"/>
              <a:chExt cx="3626921" cy="647038"/>
            </a:xfrm>
          </p:grpSpPr>
          <p:sp>
            <p:nvSpPr>
              <p:cNvPr id="14" name="矩形 13"/>
              <p:cNvSpPr/>
              <p:nvPr/>
            </p:nvSpPr>
            <p:spPr>
              <a:xfrm>
                <a:off x="439153" y="4215095"/>
                <a:ext cx="3626921" cy="338554"/>
              </a:xfrm>
              <a:prstGeom prst="rect">
                <a:avLst/>
              </a:prstGeom>
            </p:spPr>
            <p:txBody>
              <a:bodyPr wrap="square">
                <a:spAutoFit/>
              </a:bodyPr>
              <a:lstStyle/>
              <a:p>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账面杠杆</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5" name="矩形 14"/>
              <p:cNvSpPr/>
              <p:nvPr/>
            </p:nvSpPr>
            <p:spPr>
              <a:xfrm>
                <a:off x="439154" y="4523579"/>
                <a:ext cx="3588283" cy="338554"/>
              </a:xfrm>
              <a:prstGeom prst="rect">
                <a:avLst/>
              </a:prstGeom>
            </p:spPr>
            <p:txBody>
              <a:bodyPr wrap="square">
                <a:spAutoFit/>
              </a:bodyPr>
              <a:lstStyle/>
              <a:p>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账面债务</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资产</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7" name="组合 6"/>
            <p:cNvGrpSpPr/>
            <p:nvPr/>
          </p:nvGrpSpPr>
          <p:grpSpPr>
            <a:xfrm>
              <a:off x="457097" y="2558679"/>
              <a:ext cx="3637354" cy="870315"/>
              <a:chOff x="427337" y="2594455"/>
              <a:chExt cx="3637354" cy="870315"/>
            </a:xfrm>
          </p:grpSpPr>
          <p:sp>
            <p:nvSpPr>
              <p:cNvPr id="18" name="矩形 17"/>
              <p:cNvSpPr/>
              <p:nvPr/>
            </p:nvSpPr>
            <p:spPr>
              <a:xfrm>
                <a:off x="437770" y="2594455"/>
                <a:ext cx="3626921" cy="338554"/>
              </a:xfrm>
              <a:prstGeom prst="rect">
                <a:avLst/>
              </a:prstGeom>
            </p:spPr>
            <p:txBody>
              <a:bodyPr wrap="square">
                <a:spAutoFit/>
              </a:bodyPr>
              <a:lstStyle/>
              <a:p>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账面权益</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9" name="矩形 18"/>
              <p:cNvSpPr/>
              <p:nvPr/>
            </p:nvSpPr>
            <p:spPr>
              <a:xfrm>
                <a:off x="427337" y="2879995"/>
                <a:ext cx="3132686" cy="584775"/>
              </a:xfrm>
              <a:prstGeom prst="rect">
                <a:avLst/>
              </a:prstGeom>
            </p:spPr>
            <p:txBody>
              <a:bodyPr wrap="square">
                <a:spAutoFit/>
              </a:bodyPr>
              <a:lstStyle/>
              <a:p>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总资产</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总负债</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优先股</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递延税项</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可转债务</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8" name="组合 7"/>
            <p:cNvGrpSpPr/>
            <p:nvPr/>
          </p:nvGrpSpPr>
          <p:grpSpPr>
            <a:xfrm>
              <a:off x="452512" y="1539193"/>
              <a:ext cx="3626921" cy="666651"/>
              <a:chOff x="419836" y="1441870"/>
              <a:chExt cx="3626921" cy="666651"/>
            </a:xfrm>
          </p:grpSpPr>
          <p:sp>
            <p:nvSpPr>
              <p:cNvPr id="21" name="矩形 20"/>
              <p:cNvSpPr/>
              <p:nvPr/>
            </p:nvSpPr>
            <p:spPr>
              <a:xfrm>
                <a:off x="419836" y="1441870"/>
                <a:ext cx="3626921" cy="338554"/>
              </a:xfrm>
              <a:prstGeom prst="rect">
                <a:avLst/>
              </a:prstGeom>
            </p:spPr>
            <p:txBody>
              <a:bodyPr wrap="square">
                <a:spAutoFit/>
              </a:bodyPr>
              <a:lstStyle/>
              <a:p>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账面债务</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nvSpPr>
            <p:spPr>
              <a:xfrm>
                <a:off x="419836" y="1769967"/>
                <a:ext cx="3588283" cy="338554"/>
              </a:xfrm>
              <a:prstGeom prst="rect">
                <a:avLst/>
              </a:prstGeom>
            </p:spPr>
            <p:txBody>
              <a:bodyPr wrap="square">
                <a:spAutoFit/>
              </a:bodyPr>
              <a:lstStyle/>
              <a:p>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总资产</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账面权益</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11" name="组合 10"/>
            <p:cNvGrpSpPr/>
            <p:nvPr/>
          </p:nvGrpSpPr>
          <p:grpSpPr>
            <a:xfrm>
              <a:off x="452512" y="4660727"/>
              <a:ext cx="3807316" cy="647038"/>
              <a:chOff x="439153" y="4215095"/>
              <a:chExt cx="3807316" cy="647038"/>
            </a:xfrm>
          </p:grpSpPr>
          <p:sp>
            <p:nvSpPr>
              <p:cNvPr id="12" name="矩形 11"/>
              <p:cNvSpPr/>
              <p:nvPr/>
            </p:nvSpPr>
            <p:spPr>
              <a:xfrm>
                <a:off x="439153" y="4215095"/>
                <a:ext cx="3626921" cy="338554"/>
              </a:xfrm>
              <a:prstGeom prst="rect">
                <a:avLst/>
              </a:prstGeom>
            </p:spPr>
            <p:txBody>
              <a:bodyPr wrap="square">
                <a:spAutoFit/>
              </a:bodyPr>
              <a:lstStyle/>
              <a:p>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市场杠杆</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3" name="矩形 12"/>
              <p:cNvSpPr/>
              <p:nvPr/>
            </p:nvSpPr>
            <p:spPr>
              <a:xfrm>
                <a:off x="439154" y="4523579"/>
                <a:ext cx="3807315" cy="338554"/>
              </a:xfrm>
              <a:prstGeom prst="rect">
                <a:avLst/>
              </a:prstGeom>
            </p:spPr>
            <p:txBody>
              <a:bodyPr wrap="square">
                <a:spAutoFit/>
              </a:bodyPr>
              <a:lstStyle/>
              <a:p>
                <a:pPr algn="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账面债务</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（总资产</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账面权益</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市场权益）</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grpSp>
        <p:nvGrpSpPr>
          <p:cNvPr id="29" name="组合 28"/>
          <p:cNvGrpSpPr/>
          <p:nvPr/>
        </p:nvGrpSpPr>
        <p:grpSpPr>
          <a:xfrm>
            <a:off x="7710270" y="1163351"/>
            <a:ext cx="4382377" cy="3730351"/>
            <a:chOff x="7782129" y="1606024"/>
            <a:chExt cx="4382377" cy="3730351"/>
          </a:xfrm>
        </p:grpSpPr>
        <p:grpSp>
          <p:nvGrpSpPr>
            <p:cNvPr id="17" name="组合 16"/>
            <p:cNvGrpSpPr/>
            <p:nvPr/>
          </p:nvGrpSpPr>
          <p:grpSpPr>
            <a:xfrm>
              <a:off x="8341646" y="4647218"/>
              <a:ext cx="3733848" cy="689157"/>
              <a:chOff x="8073456" y="4542226"/>
              <a:chExt cx="3733848" cy="689157"/>
            </a:xfrm>
          </p:grpSpPr>
          <p:sp>
            <p:nvSpPr>
              <p:cNvPr id="34" name="矩形 33"/>
              <p:cNvSpPr/>
              <p:nvPr/>
            </p:nvSpPr>
            <p:spPr>
              <a:xfrm>
                <a:off x="8180383" y="4542226"/>
                <a:ext cx="3626921" cy="338554"/>
              </a:xfrm>
              <a:prstGeom prst="rect">
                <a:avLst/>
              </a:prstGeom>
            </p:spPr>
            <p:txBody>
              <a:bodyPr wrap="square">
                <a:spAutoFit/>
              </a:bodyPr>
              <a:lstStyle/>
              <a:p>
                <a:pPr algn="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净债务发行量（</a:t>
                </a:r>
                <a:r>
                  <a:rPr lang="en-US" altLang="zh-CN" sz="1600" dirty="0">
                    <a:solidFill>
                      <a:schemeClr val="accent1"/>
                    </a:solidFill>
                    <a:latin typeface="Arial" panose="020B0604020202020204" pitchFamily="34" charset="0"/>
                    <a:ea typeface="微软雅黑" panose="020B0503020204020204" charset="-122"/>
                    <a:sym typeface="Arial" panose="020B0604020202020204" pitchFamily="34" charset="0"/>
                  </a:rPr>
                  <a:t>d/A</a:t>
                </a: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5" name="矩形 34"/>
              <p:cNvSpPr/>
              <p:nvPr/>
            </p:nvSpPr>
            <p:spPr>
              <a:xfrm>
                <a:off x="8073456" y="4892829"/>
                <a:ext cx="3709257" cy="338554"/>
              </a:xfrm>
              <a:prstGeom prst="rect">
                <a:avLst/>
              </a:prstGeom>
            </p:spPr>
            <p:txBody>
              <a:bodyPr wrap="square">
                <a:spAutoFit/>
              </a:bodyPr>
              <a:lstStyle/>
              <a:p>
                <a:pPr algn="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资产的剩余变化</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资产</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16" name="组合 15"/>
            <p:cNvGrpSpPr/>
            <p:nvPr/>
          </p:nvGrpSpPr>
          <p:grpSpPr>
            <a:xfrm>
              <a:off x="8366237" y="1606024"/>
              <a:ext cx="3626921" cy="666651"/>
              <a:chOff x="8139216" y="3003342"/>
              <a:chExt cx="3626921" cy="666651"/>
            </a:xfrm>
          </p:grpSpPr>
          <p:sp>
            <p:nvSpPr>
              <p:cNvPr id="32" name="矩形 31"/>
              <p:cNvSpPr/>
              <p:nvPr/>
            </p:nvSpPr>
            <p:spPr>
              <a:xfrm>
                <a:off x="8139216" y="3003342"/>
                <a:ext cx="3626921" cy="338554"/>
              </a:xfrm>
              <a:prstGeom prst="rect">
                <a:avLst/>
              </a:prstGeom>
            </p:spPr>
            <p:txBody>
              <a:bodyPr wrap="square">
                <a:spAutoFit/>
              </a:bodyPr>
              <a:lstStyle/>
              <a:p>
                <a:pPr algn="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市场权益</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8899839" y="3331439"/>
                <a:ext cx="2866297" cy="338554"/>
              </a:xfrm>
              <a:prstGeom prst="rect">
                <a:avLst/>
              </a:prstGeom>
            </p:spPr>
            <p:txBody>
              <a:bodyPr wrap="square">
                <a:spAutoFit/>
              </a:bodyPr>
              <a:lstStyle/>
              <a:p>
                <a:pPr algn="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普通股*价格</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20" name="组合 19"/>
            <p:cNvGrpSpPr/>
            <p:nvPr/>
          </p:nvGrpSpPr>
          <p:grpSpPr>
            <a:xfrm>
              <a:off x="8257619" y="2577649"/>
              <a:ext cx="3868442" cy="606921"/>
              <a:chOff x="7972852" y="4624544"/>
              <a:chExt cx="3868442" cy="606921"/>
            </a:xfrm>
          </p:grpSpPr>
          <p:sp>
            <p:nvSpPr>
              <p:cNvPr id="23" name="矩形 22"/>
              <p:cNvSpPr/>
              <p:nvPr/>
            </p:nvSpPr>
            <p:spPr>
              <a:xfrm>
                <a:off x="7972852" y="4624544"/>
                <a:ext cx="3868442" cy="338554"/>
              </a:xfrm>
              <a:prstGeom prst="rect">
                <a:avLst/>
              </a:prstGeom>
            </p:spPr>
            <p:txBody>
              <a:bodyPr wrap="square">
                <a:spAutoFit/>
              </a:bodyPr>
              <a:lstStyle/>
              <a:p>
                <a:pPr algn="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净权益发行量（</a:t>
                </a:r>
                <a:r>
                  <a:rPr lang="en-US" altLang="zh-CN" sz="1600" dirty="0">
                    <a:solidFill>
                      <a:schemeClr val="accent1"/>
                    </a:solidFill>
                    <a:latin typeface="Arial" panose="020B0604020202020204" pitchFamily="34" charset="0"/>
                    <a:ea typeface="微软雅黑" panose="020B0503020204020204" charset="-122"/>
                    <a:sym typeface="Arial" panose="020B0604020202020204" pitchFamily="34" charset="0"/>
                  </a:rPr>
                  <a:t>e/A</a:t>
                </a: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4" name="矩形 23"/>
              <p:cNvSpPr/>
              <p:nvPr/>
            </p:nvSpPr>
            <p:spPr>
              <a:xfrm>
                <a:off x="8056880" y="4892911"/>
                <a:ext cx="3709257" cy="338554"/>
              </a:xfrm>
              <a:prstGeom prst="rect">
                <a:avLst/>
              </a:prstGeom>
            </p:spPr>
            <p:txBody>
              <a:bodyPr wrap="square">
                <a:spAutoFit/>
              </a:bodyPr>
              <a:lstStyle/>
              <a:p>
                <a:pPr algn="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（账面权益变化</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留存收益变化）</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资产</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25" name="组合 24"/>
            <p:cNvGrpSpPr/>
            <p:nvPr/>
          </p:nvGrpSpPr>
          <p:grpSpPr>
            <a:xfrm>
              <a:off x="7782129" y="3691271"/>
              <a:ext cx="4382377" cy="653840"/>
              <a:chOff x="7356267" y="4569225"/>
              <a:chExt cx="4382377" cy="653840"/>
            </a:xfrm>
          </p:grpSpPr>
          <p:sp>
            <p:nvSpPr>
              <p:cNvPr id="26" name="矩形 25"/>
              <p:cNvSpPr/>
              <p:nvPr/>
            </p:nvSpPr>
            <p:spPr>
              <a:xfrm>
                <a:off x="7356267" y="4569225"/>
                <a:ext cx="4382377" cy="338554"/>
              </a:xfrm>
              <a:prstGeom prst="rect">
                <a:avLst/>
              </a:prstGeom>
            </p:spPr>
            <p:txBody>
              <a:bodyPr wrap="square">
                <a:spAutoFit/>
              </a:bodyPr>
              <a:lstStyle/>
              <a:p>
                <a:pPr algn="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新留存收益（∆𝑅𝐸</a:t>
                </a:r>
                <a:r>
                  <a:rPr lang="en-US" altLang="zh-CN" sz="1600" dirty="0">
                    <a:solidFill>
                      <a:schemeClr val="accent1"/>
                    </a:solidFill>
                    <a:latin typeface="Arial" panose="020B0604020202020204" pitchFamily="34" charset="0"/>
                    <a:ea typeface="微软雅黑" panose="020B0503020204020204" charset="-122"/>
                    <a:sym typeface="Arial" panose="020B0604020202020204" pitchFamily="34" charset="0"/>
                  </a:rPr>
                  <a:t>/A</a:t>
                </a:r>
                <a:r>
                  <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rPr>
                  <a:t>）</a:t>
                </a:r>
                <a:endParaRPr lang="zh-CN" altLang="en-US" sz="16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7" name="矩形 26"/>
              <p:cNvSpPr/>
              <p:nvPr/>
            </p:nvSpPr>
            <p:spPr>
              <a:xfrm>
                <a:off x="7940375" y="4884511"/>
                <a:ext cx="3709257" cy="338554"/>
              </a:xfrm>
              <a:prstGeom prst="rect">
                <a:avLst/>
              </a:prstGeom>
            </p:spPr>
            <p:txBody>
              <a:bodyPr wrap="square">
                <a:spAutoFit/>
              </a:bodyPr>
              <a:lstStyle/>
              <a:p>
                <a:pPr algn="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留存收益的变化</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资产</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连接符 6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512" y="300592"/>
            <a:ext cx="4606371" cy="461665"/>
          </a:xfrm>
          <a:prstGeom prst="rect">
            <a:avLst/>
          </a:prstGeom>
          <a:noFill/>
        </p:spPr>
        <p:txBody>
          <a:bodyPr wrap="square" rtlCol="0">
            <a:spAutoFit/>
          </a:bodyPr>
          <a:lstStyle/>
          <a:p>
            <a:r>
              <a:rPr lang="en-US" altLang="zh-CN" sz="2400" b="1" dirty="0">
                <a:solidFill>
                  <a:schemeClr val="accent1"/>
                </a:solidFill>
                <a:latin typeface="+mj-ea"/>
                <a:ea typeface="+mj-ea"/>
              </a:rPr>
              <a:t>A</a:t>
            </a:r>
            <a:r>
              <a:rPr lang="zh-CN" altLang="en-US" sz="2400" b="1" dirty="0">
                <a:solidFill>
                  <a:schemeClr val="accent1"/>
                </a:solidFill>
                <a:latin typeface="+mj-ea"/>
                <a:ea typeface="+mj-ea"/>
              </a:rPr>
              <a:t>组数据统计</a:t>
            </a:r>
            <a:endParaRPr lang="zh-CN" altLang="en-US" sz="2400" b="1" dirty="0">
              <a:solidFill>
                <a:schemeClr val="accent1"/>
              </a:solidFill>
              <a:latin typeface="+mj-ea"/>
              <a:ea typeface="+mj-ea"/>
            </a:endParaRPr>
          </a:p>
        </p:txBody>
      </p:sp>
      <p:pic>
        <p:nvPicPr>
          <p:cNvPr id="80" name="图片 79"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
        <p:nvSpPr>
          <p:cNvPr id="30" name="矩形 29"/>
          <p:cNvSpPr/>
          <p:nvPr/>
        </p:nvSpPr>
        <p:spPr>
          <a:xfrm>
            <a:off x="0" y="4576327"/>
            <a:ext cx="11613290" cy="2308324"/>
          </a:xfrm>
          <a:prstGeom prst="rect">
            <a:avLst/>
          </a:prstGeom>
        </p:spPr>
        <p:txBody>
          <a:bodyPr wrap="square">
            <a:spAutoFit/>
          </a:bodyPr>
          <a:lstStyle/>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1.</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对比</a:t>
            </a:r>
            <a:r>
              <a:rPr lang="en-US" altLang="zh-CN" sz="1600" b="1" i="1" dirty="0">
                <a:latin typeface="Consolas" panose="020B0609020204030204" pitchFamily="49" charset="0"/>
                <a:sym typeface="Arial" panose="020B0604020202020204" pitchFamily="34" charset="0"/>
              </a:rPr>
              <a:t>Pre-IPO</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与</a:t>
            </a:r>
            <a:r>
              <a:rPr lang="en-US" altLang="zh-CN" sz="1600" b="1" i="1" dirty="0">
                <a:latin typeface="Consolas" panose="020B0609020204030204" pitchFamily="49" charset="0"/>
                <a:sym typeface="Arial" panose="020B0604020202020204" pitchFamily="34" charset="0"/>
              </a:rPr>
              <a:t>IPO</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，账面杠杆先急剧下降，未来</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10</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年账面杠杆逐渐上升；市场杠杆快速上升。 </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2.</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账面杠杆的上述趋势确实是随时间变化，而非存活下来的个别样本公司账面杠杆均值较大所致。</a:t>
            </a:r>
            <a:r>
              <a:rPr lang="en-US" altLang="zh-CN" sz="1600" b="1" i="1" dirty="0">
                <a:latin typeface="Consolas" panose="020B0609020204030204" pitchFamily="49" charset="0"/>
                <a:sym typeface="Arial" panose="020B0604020202020204" pitchFamily="34" charset="0"/>
              </a:rPr>
              <a:t>IPO+10          </a:t>
            </a:r>
            <a:endParaRPr lang="en-US" altLang="zh-CN" sz="1600" b="1" i="1" dirty="0">
              <a:latin typeface="Consolas" panose="020B0609020204030204" pitchFamily="49" charset="0"/>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的子样本，账面杠杆率也上升了</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5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个百分点（论文未披露）。      </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3.</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对比</a:t>
            </a:r>
            <a:r>
              <a:rPr lang="en-US" altLang="zh-CN" sz="1600" b="1" i="1" dirty="0">
                <a:latin typeface="Consolas" panose="020B0609020204030204" pitchFamily="49" charset="0"/>
                <a:sym typeface="Arial" panose="020B0604020202020204" pitchFamily="34" charset="0"/>
              </a:rPr>
              <a:t>IPO</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与</a:t>
            </a:r>
            <a:r>
              <a:rPr lang="en-US" altLang="zh-CN" sz="1600" b="1" i="1" dirty="0">
                <a:latin typeface="Consolas" panose="020B0609020204030204" pitchFamily="49" charset="0"/>
                <a:sym typeface="Arial" panose="020B0604020202020204" pitchFamily="34" charset="0"/>
              </a:rPr>
              <a:t>IPO+1</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，债务融资急剧上升。</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4. </a:t>
            </a:r>
            <a:r>
              <a:rPr lang="en-US" altLang="zh-CN" sz="1600" b="1" i="1" dirty="0">
                <a:latin typeface="Consolas" panose="020B0609020204030204" pitchFamily="49" charset="0"/>
                <a:sym typeface="Arial" panose="020B0604020202020204" pitchFamily="34" charset="0"/>
              </a:rPr>
              <a:t>IPO+1-IPO+10</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，每年的资产变化平均大约有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50%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是由净债务发行驱动的，</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35%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是由净权益发行驱动的，                  </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15%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是由新留存收益驱动的。（黑色框）</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8" name="图片 7"/>
          <p:cNvPicPr>
            <a:picLocks noChangeAspect="1"/>
          </p:cNvPicPr>
          <p:nvPr/>
        </p:nvPicPr>
        <p:blipFill>
          <a:blip r:embed="rId2"/>
          <a:stretch>
            <a:fillRect/>
          </a:stretch>
        </p:blipFill>
        <p:spPr>
          <a:xfrm>
            <a:off x="1179721" y="874801"/>
            <a:ext cx="9598926" cy="3763118"/>
          </a:xfrm>
          <a:prstGeom prst="rect">
            <a:avLst/>
          </a:prstGeom>
        </p:spPr>
      </p:pic>
      <p:sp>
        <p:nvSpPr>
          <p:cNvPr id="3" name="矩形 2"/>
          <p:cNvSpPr/>
          <p:nvPr/>
        </p:nvSpPr>
        <p:spPr>
          <a:xfrm>
            <a:off x="2936155" y="1947797"/>
            <a:ext cx="584755" cy="106471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40710" y="2054268"/>
            <a:ext cx="584756" cy="958242"/>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50351" y="2116896"/>
            <a:ext cx="747744" cy="40083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467312" y="4611177"/>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sp>
        <p:nvSpPr>
          <p:cNvPr id="7" name="矩形 6"/>
          <p:cNvSpPr/>
          <p:nvPr/>
        </p:nvSpPr>
        <p:spPr>
          <a:xfrm>
            <a:off x="8107606" y="2132555"/>
            <a:ext cx="513568" cy="879955"/>
          </a:xfrm>
          <a:prstGeom prst="rect">
            <a:avLst/>
          </a:prstGeom>
          <a:noFill/>
          <a:ln w="412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518872" y="2132554"/>
            <a:ext cx="513568" cy="879955"/>
          </a:xfrm>
          <a:prstGeom prst="rect">
            <a:avLst/>
          </a:prstGeom>
          <a:noFill/>
          <a:ln w="412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67439" y="2002221"/>
            <a:ext cx="513568" cy="1010288"/>
          </a:xfrm>
          <a:prstGeom prst="rect">
            <a:avLst/>
          </a:prstGeom>
          <a:noFill/>
          <a:ln w="412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连接符 6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512" y="300592"/>
            <a:ext cx="4606371" cy="461665"/>
          </a:xfrm>
          <a:prstGeom prst="rect">
            <a:avLst/>
          </a:prstGeom>
          <a:noFill/>
        </p:spPr>
        <p:txBody>
          <a:bodyPr wrap="square" rtlCol="0">
            <a:spAutoFit/>
          </a:bodyPr>
          <a:lstStyle/>
          <a:p>
            <a:r>
              <a:rPr lang="en-US" altLang="zh-CN" sz="2400" b="1" dirty="0">
                <a:solidFill>
                  <a:schemeClr val="accent1"/>
                </a:solidFill>
                <a:latin typeface="+mj-ea"/>
                <a:ea typeface="+mj-ea"/>
              </a:rPr>
              <a:t>B</a:t>
            </a:r>
            <a:r>
              <a:rPr lang="zh-CN" altLang="en-US" sz="2400" b="1" dirty="0">
                <a:solidFill>
                  <a:schemeClr val="accent1"/>
                </a:solidFill>
                <a:latin typeface="+mj-ea"/>
                <a:ea typeface="+mj-ea"/>
              </a:rPr>
              <a:t>组数据统计</a:t>
            </a:r>
            <a:endParaRPr lang="zh-CN" altLang="en-US" sz="2400" b="1" dirty="0">
              <a:solidFill>
                <a:schemeClr val="accent1"/>
              </a:solidFill>
              <a:latin typeface="+mj-ea"/>
              <a:ea typeface="+mj-ea"/>
            </a:endParaRPr>
          </a:p>
        </p:txBody>
      </p:sp>
      <p:pic>
        <p:nvPicPr>
          <p:cNvPr id="80" name="图片 79"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
        <p:nvSpPr>
          <p:cNvPr id="30" name="矩形 29"/>
          <p:cNvSpPr/>
          <p:nvPr/>
        </p:nvSpPr>
        <p:spPr>
          <a:xfrm>
            <a:off x="1186211" y="5094551"/>
            <a:ext cx="11005789" cy="1569660"/>
          </a:xfrm>
          <a:prstGeom prst="rect">
            <a:avLst/>
          </a:prstGeom>
        </p:spPr>
        <p:txBody>
          <a:bodyPr wrap="square">
            <a:spAutoFit/>
          </a:bodyPr>
          <a:lstStyle/>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B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组研究了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1970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年至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1999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年的完整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COMPUSTAT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样本。即日期从自然年份起算，而不是</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IPO</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的时间。</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pitchFamily="2" charset="2"/>
              <a:buChar char="l"/>
            </a:pP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观察发现，</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B</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组呈现市场杠杆下降，股票发行增加以及内部融资减少的趋势。</a:t>
            </a: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2.</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市场杠杆率下降反映</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90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年代末市场估值处于历史高位；股票发行量的同时增加表明了市场时机的选择。 这些趋势也反映</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1999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年末出现许多新上市公司。</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8" name="图片 7"/>
          <p:cNvPicPr>
            <a:picLocks noChangeAspect="1"/>
          </p:cNvPicPr>
          <p:nvPr/>
        </p:nvPicPr>
        <p:blipFill>
          <a:blip r:embed="rId2"/>
          <a:stretch>
            <a:fillRect/>
          </a:stretch>
        </p:blipFill>
        <p:spPr>
          <a:xfrm>
            <a:off x="803939" y="955703"/>
            <a:ext cx="10333599" cy="4051136"/>
          </a:xfrm>
          <a:prstGeom prst="rect">
            <a:avLst/>
          </a:prstGeom>
        </p:spPr>
      </p:pic>
      <p:sp>
        <p:nvSpPr>
          <p:cNvPr id="3" name="矩形 2"/>
          <p:cNvSpPr/>
          <p:nvPr/>
        </p:nvSpPr>
        <p:spPr>
          <a:xfrm>
            <a:off x="2680512" y="3715884"/>
            <a:ext cx="701457" cy="1171215"/>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79970" y="3718041"/>
            <a:ext cx="757825" cy="1171215"/>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88883" y="3718041"/>
            <a:ext cx="701457" cy="116905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333311" y="5006839"/>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9484"/>
            <a:ext cx="12192000" cy="305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 name="矩形 7"/>
          <p:cNvSpPr/>
          <p:nvPr/>
        </p:nvSpPr>
        <p:spPr>
          <a:xfrm>
            <a:off x="1151637" y="4764329"/>
            <a:ext cx="8929523" cy="1088696"/>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将杠杆率的年度变化进行分解，分解为不同的变量</a:t>
            </a:r>
            <a:endParaRPr kumimoji="0" lang="en-US" altLang="zh-CN" sz="16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endParaRPr>
          </a:p>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将这些变量分别与市场账面比率和其他自变量进行回归</a:t>
            </a:r>
            <a:endParaRPr lang="en-US" altLang="zh-CN" sz="1600" dirty="0">
              <a:solidFill>
                <a:schemeClr val="bg1"/>
              </a:solidFill>
              <a:latin typeface="Arial" panose="020B0604020202020204" pitchFamily="34" charset="0"/>
              <a:ea typeface="微软雅黑" panose="020B0503020204020204" charset="-122"/>
              <a:cs typeface="Source Han Sans CN Normal" charset="-122"/>
              <a:sym typeface="Arial" panose="020B0604020202020204" pitchFamily="34" charset="0"/>
            </a:endParaRPr>
          </a:p>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以此来检验市净率对杠杆率年度变化的净影响是不是通过发行股票所产生的</a:t>
            </a:r>
            <a:endParaRPr kumimoji="0" lang="zh-CN" altLang="en-US" sz="16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endParaRPr>
          </a:p>
        </p:txBody>
      </p:sp>
      <p:sp>
        <p:nvSpPr>
          <p:cNvPr id="10" name="圆角矩形 9"/>
          <p:cNvSpPr/>
          <p:nvPr/>
        </p:nvSpPr>
        <p:spPr>
          <a:xfrm>
            <a:off x="802174" y="4261731"/>
            <a:ext cx="4512034" cy="3960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effectLst/>
                <a:ea typeface="等线" panose="02010600030101010101" charset="-122"/>
                <a:cs typeface="Times New Roman" panose="02020603050405020304" pitchFamily="18" charset="0"/>
              </a:rPr>
              <a:t>如何研究</a:t>
            </a:r>
            <a:r>
              <a:rPr lang="zh-CN" altLang="zh-CN" sz="1800" dirty="0">
                <a:effectLst/>
                <a:ea typeface="等线" panose="02010600030101010101" charset="-122"/>
                <a:cs typeface="Times New Roman" panose="02020603050405020304" pitchFamily="18" charset="0"/>
              </a:rPr>
              <a:t>杠杆率年度变化的决定因素</a:t>
            </a:r>
            <a:endParaRPr kumimoji="1"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7" name="矩形 6"/>
          <p:cNvSpPr/>
          <p:nvPr/>
        </p:nvSpPr>
        <p:spPr>
          <a:xfrm>
            <a:off x="1050690" y="2057431"/>
            <a:ext cx="8929524" cy="1088696"/>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因为即便之前的数据显示股票市场的市场时机成熟，但是市净率对杠杆率的变化的净影响并不明显例如：由于市净率高的公司往往发展迅速，按理说股票发行应该更多，但是实际情况是发行的债务可能与股票一样多</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4" name="圆角矩形 13"/>
          <p:cNvSpPr/>
          <p:nvPr/>
        </p:nvSpPr>
        <p:spPr>
          <a:xfrm>
            <a:off x="802174" y="1554833"/>
            <a:ext cx="4512034" cy="39600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rPr>
              <a:t>考虑杠杆率变化的决定因素的原因</a:t>
            </a:r>
            <a:endParaRPr kumimoji="1"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21" name="直接连接符 2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52512" y="300592"/>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23" name="图片 22"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24" name="图片 23" descr="背景图案&#10;&#10;描述已自动生成"/>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0290175" y="4764329"/>
            <a:ext cx="1809750" cy="1809750"/>
          </a:xfrm>
          <a:prstGeom prst="rect">
            <a:avLst/>
          </a:prstGeom>
        </p:spPr>
      </p:pic>
      <p:pic>
        <p:nvPicPr>
          <p:cNvPr id="28" name="图片 27" descr="图片包含 建筑, 片, 木, 桌子&#10;&#10;描述已自动生成"/>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14815" y1="22176" x2="7407" y2="84937"/>
                        <a14:foregroundMark x1="17284" y1="92887" x2="61317" y2="93724"/>
                        <a14:foregroundMark x1="2058" y1="26360" x2="6584" y2="97490"/>
                        <a14:foregroundMark x1="6584" y1="97490" x2="23868" y2="99582"/>
                        <a14:foregroundMark x1="81893" y1="94979" x2="38683" y2="99582"/>
                        <a14:foregroundMark x1="36626" y1="83682" x2="27160" y2="92887"/>
                        <a14:foregroundMark x1="1235" y1="35565" x2="412" y2="61506"/>
                        <a14:foregroundMark x1="73251" y1="78661" x2="32922" y2="88285"/>
                        <a14:foregroundMark x1="78189" y1="78243" x2="67078" y2="88703"/>
                        <a14:foregroundMark x1="89712" y1="80335" x2="80247" y2="86192"/>
                        <a14:foregroundMark x1="13992" y1="24686" x2="48971" y2="42259"/>
                        <a14:backgroundMark x1="79835" y1="0" x2="99588" y2="37238"/>
                        <a14:backgroundMark x1="98765" y1="60251" x2="99588" y2="64435"/>
                        <a14:backgroundMark x1="41975" y1="8787" x2="67490" y2="17573"/>
                      </a14:backgroundRemoval>
                    </a14:imgEffect>
                  </a14:imgLayer>
                </a14:imgProps>
              </a:ext>
              <a:ext uri="{28A0092B-C50C-407E-A947-70E740481C1C}">
                <a14:useLocalDpi xmlns:a14="http://schemas.microsoft.com/office/drawing/2010/main" val="0"/>
              </a:ext>
            </a:extLst>
          </a:blip>
          <a:srcRect/>
          <a:stretch>
            <a:fillRect/>
          </a:stretch>
        </p:blipFill>
        <p:spPr>
          <a:xfrm flipH="1">
            <a:off x="9596120" y="1244600"/>
            <a:ext cx="2595880" cy="2554883"/>
          </a:xfrm>
          <a:prstGeom prst="rect">
            <a:avLst/>
          </a:prstGeom>
          <a:effectLst>
            <a:reflection blurRad="6350" stA="50000" endA="300" endPos="44000" dir="5400000" sy="-100000" algn="bl" rotWithShape="0"/>
          </a:effectLst>
        </p:spPr>
      </p:pic>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BA9D17-A0D3-409F-BFF9-E5BAE63FEE36}" type="slidenum">
              <a:rPr kumimoji="0" lang="zh-CN" altLang="en-US" sz="1200" b="0" i="0" u="none" strike="noStrike" kern="1200" cap="none" spc="0" normalizeH="0" baseline="0" noProof="0" smtClean="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rPr>
            </a:fld>
            <a:endParaRPr kumimoji="0" lang="zh-CN" altLang="en-US" sz="12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21424845">
            <a:off x="-294640" y="3390507"/>
            <a:ext cx="12584500" cy="426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 name="矩形 3"/>
          <p:cNvSpPr/>
          <p:nvPr/>
        </p:nvSpPr>
        <p:spPr>
          <a:xfrm rot="21318846">
            <a:off x="-138745" y="3571255"/>
            <a:ext cx="12558162" cy="4131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 name="矩形 5"/>
          <p:cNvSpPr/>
          <p:nvPr/>
        </p:nvSpPr>
        <p:spPr>
          <a:xfrm>
            <a:off x="702945" y="2034541"/>
            <a:ext cx="2398395" cy="4312922"/>
          </a:xfrm>
          <a:prstGeom prst="rect">
            <a:avLst/>
          </a:prstGeom>
          <a:solidFill>
            <a:schemeClr val="bg1"/>
          </a:solidFill>
          <a:ln>
            <a:noFill/>
          </a:ln>
          <a:effectLst>
            <a:outerShdw blurRad="254000" algn="ctr"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 name="矩形 8"/>
          <p:cNvSpPr/>
          <p:nvPr/>
        </p:nvSpPr>
        <p:spPr>
          <a:xfrm>
            <a:off x="3491865" y="2034540"/>
            <a:ext cx="2398395" cy="4312922"/>
          </a:xfrm>
          <a:prstGeom prst="rect">
            <a:avLst/>
          </a:prstGeom>
          <a:solidFill>
            <a:schemeClr val="bg1"/>
          </a:solidFill>
          <a:ln>
            <a:noFill/>
          </a:ln>
          <a:effectLst>
            <a:outerShdw blurRad="254000" algn="ctr"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 name="矩形 9"/>
          <p:cNvSpPr/>
          <p:nvPr/>
        </p:nvSpPr>
        <p:spPr>
          <a:xfrm>
            <a:off x="6303645" y="2034539"/>
            <a:ext cx="2398395" cy="4312922"/>
          </a:xfrm>
          <a:prstGeom prst="rect">
            <a:avLst/>
          </a:prstGeom>
          <a:solidFill>
            <a:schemeClr val="bg1"/>
          </a:solidFill>
          <a:ln>
            <a:noFill/>
          </a:ln>
          <a:effectLst>
            <a:outerShdw blurRad="254000" algn="ctr"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 name="矩形 10"/>
          <p:cNvSpPr/>
          <p:nvPr/>
        </p:nvSpPr>
        <p:spPr>
          <a:xfrm>
            <a:off x="9100185" y="2034538"/>
            <a:ext cx="2398395" cy="4312922"/>
          </a:xfrm>
          <a:prstGeom prst="rect">
            <a:avLst/>
          </a:prstGeom>
          <a:solidFill>
            <a:schemeClr val="bg1"/>
          </a:solidFill>
          <a:ln>
            <a:noFill/>
          </a:ln>
          <a:effectLst>
            <a:outerShdw blurRad="254000" algn="ctr"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26" name="组合 25"/>
          <p:cNvGrpSpPr/>
          <p:nvPr/>
        </p:nvGrpSpPr>
        <p:grpSpPr>
          <a:xfrm>
            <a:off x="1225379" y="2434203"/>
            <a:ext cx="1353526" cy="1344897"/>
            <a:chOff x="1074819" y="2434203"/>
            <a:chExt cx="1353526" cy="1344897"/>
          </a:xfrm>
        </p:grpSpPr>
        <p:sp>
          <p:nvSpPr>
            <p:cNvPr id="12" name="椭圆 11"/>
            <p:cNvSpPr/>
            <p:nvPr/>
          </p:nvSpPr>
          <p:spPr>
            <a:xfrm>
              <a:off x="1148579" y="2504207"/>
              <a:ext cx="1203797" cy="1203798"/>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25" name="组合 24"/>
            <p:cNvGrpSpPr/>
            <p:nvPr/>
          </p:nvGrpSpPr>
          <p:grpSpPr>
            <a:xfrm>
              <a:off x="1237009" y="2593578"/>
              <a:ext cx="1026936" cy="1025056"/>
              <a:chOff x="1235365" y="2590992"/>
              <a:chExt cx="1026936" cy="1025056"/>
            </a:xfrm>
          </p:grpSpPr>
          <p:sp>
            <p:nvSpPr>
              <p:cNvPr id="13" name="椭圆 12"/>
              <p:cNvSpPr/>
              <p:nvPr/>
            </p:nvSpPr>
            <p:spPr>
              <a:xfrm>
                <a:off x="1276624" y="2632253"/>
                <a:ext cx="947706" cy="947707"/>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5" name="椭圆 14"/>
              <p:cNvSpPr/>
              <p:nvPr/>
            </p:nvSpPr>
            <p:spPr>
              <a:xfrm>
                <a:off x="1709218" y="2590992"/>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6" name="椭圆 15"/>
              <p:cNvSpPr/>
              <p:nvPr/>
            </p:nvSpPr>
            <p:spPr>
              <a:xfrm>
                <a:off x="1709218" y="3533529"/>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8" name="椭圆 17"/>
              <p:cNvSpPr/>
              <p:nvPr/>
            </p:nvSpPr>
            <p:spPr>
              <a:xfrm>
                <a:off x="2179782"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9" name="椭圆 18"/>
              <p:cNvSpPr/>
              <p:nvPr/>
            </p:nvSpPr>
            <p:spPr>
              <a:xfrm>
                <a:off x="1235365"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20" name="椭圆 19"/>
            <p:cNvSpPr/>
            <p:nvPr/>
          </p:nvSpPr>
          <p:spPr>
            <a:xfrm>
              <a:off x="1727347" y="2434203"/>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1" name="椭圆 20"/>
            <p:cNvSpPr/>
            <p:nvPr/>
          </p:nvSpPr>
          <p:spPr>
            <a:xfrm>
              <a:off x="1727347" y="3732840"/>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2" name="椭圆 21"/>
            <p:cNvSpPr/>
            <p:nvPr/>
          </p:nvSpPr>
          <p:spPr>
            <a:xfrm>
              <a:off x="2382085"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椭圆 22"/>
            <p:cNvSpPr/>
            <p:nvPr/>
          </p:nvSpPr>
          <p:spPr>
            <a:xfrm>
              <a:off x="1074819"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27" name="文本框 26"/>
          <p:cNvSpPr txBox="1"/>
          <p:nvPr/>
        </p:nvSpPr>
        <p:spPr>
          <a:xfrm>
            <a:off x="2461661" y="5905148"/>
            <a:ext cx="63587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rPr>
              <a:t>01</a:t>
            </a:r>
            <a:endParaRPr kumimoji="0" lang="zh-CN" altLang="en-US"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8" name="文本框 27"/>
          <p:cNvSpPr txBox="1"/>
          <p:nvPr/>
        </p:nvSpPr>
        <p:spPr>
          <a:xfrm>
            <a:off x="5252480" y="5905148"/>
            <a:ext cx="63587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rPr>
              <a:t>02</a:t>
            </a:r>
            <a:endParaRPr kumimoji="0" lang="zh-CN" altLang="en-US"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9" name="文本框 28"/>
          <p:cNvSpPr txBox="1"/>
          <p:nvPr/>
        </p:nvSpPr>
        <p:spPr>
          <a:xfrm>
            <a:off x="8058539" y="5905148"/>
            <a:ext cx="63587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rPr>
              <a:t>03</a:t>
            </a:r>
            <a:endParaRPr kumimoji="0" lang="zh-CN" altLang="en-US"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0" name="文本框 29"/>
          <p:cNvSpPr txBox="1"/>
          <p:nvPr/>
        </p:nvSpPr>
        <p:spPr>
          <a:xfrm>
            <a:off x="10856978" y="5905148"/>
            <a:ext cx="63587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rPr>
              <a:t>04</a:t>
            </a:r>
            <a:endParaRPr kumimoji="0" lang="zh-CN" altLang="en-US" sz="2000" b="0" i="0" u="none" strike="noStrike" kern="1200" cap="none" spc="0" normalizeH="0" baseline="0" noProof="0" dirty="0">
              <a:ln>
                <a:noFill/>
              </a:ln>
              <a:solidFill>
                <a:prstClr val="black">
                  <a:lumMod val="95000"/>
                  <a:lumOff val="5000"/>
                  <a:alpha val="9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3" name="文本框 42"/>
          <p:cNvSpPr txBox="1"/>
          <p:nvPr/>
        </p:nvSpPr>
        <p:spPr>
          <a:xfrm>
            <a:off x="953136" y="3991406"/>
            <a:ext cx="18980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市净率</a:t>
            </a:r>
            <a:endPar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43"/>
          <p:cNvSpPr txBox="1"/>
          <p:nvPr/>
        </p:nvSpPr>
        <p:spPr>
          <a:xfrm>
            <a:off x="859707" y="4489289"/>
            <a:ext cx="2084871" cy="516423"/>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资产减去账面权益再加上市场权益除以资产</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5" name="文本框 44"/>
          <p:cNvSpPr txBox="1"/>
          <p:nvPr/>
        </p:nvSpPr>
        <p:spPr>
          <a:xfrm>
            <a:off x="3835578" y="3991406"/>
            <a:ext cx="1662498" cy="369332"/>
          </a:xfrm>
          <a:prstGeom prst="rect">
            <a:avLst/>
          </a:prstGeom>
          <a:noFill/>
        </p:spPr>
        <p:txBody>
          <a:bodyPr wrap="square" rtlCol="0">
            <a:spAutoFit/>
          </a:bodyPr>
          <a:lstStyle>
            <a:defPPr>
              <a:defRPr lang="zh-CN"/>
            </a:defPPr>
            <a:lvl1pPr algn="ctr">
              <a:defRPr sz="2000">
                <a:gradFill flip="none" rotWithShape="1">
                  <a:gsLst>
                    <a:gs pos="50000">
                      <a:schemeClr val="accent1"/>
                    </a:gs>
                    <a:gs pos="0">
                      <a:schemeClr val="accent1">
                        <a:lumMod val="60000"/>
                        <a:lumOff val="40000"/>
                      </a:schemeClr>
                    </a:gs>
                    <a:gs pos="100000">
                      <a:schemeClr val="accent1"/>
                    </a:gs>
                  </a:gsLst>
                  <a:lin ang="2700000" scaled="1"/>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资产有形性</a:t>
            </a:r>
            <a:endPar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6" name="文本框 45"/>
          <p:cNvSpPr txBox="1"/>
          <p:nvPr/>
        </p:nvSpPr>
        <p:spPr>
          <a:xfrm>
            <a:off x="3648627" y="4489289"/>
            <a:ext cx="2084871" cy="140282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厂房、财产和设备净值除以总资产，并以百分比表示</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（因为有形资产可用作抵押品，因此可能与较高的杠杆率有关，资产有形化越高，杠杆率越高）</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47" name="组合 46"/>
          <p:cNvGrpSpPr/>
          <p:nvPr/>
        </p:nvGrpSpPr>
        <p:grpSpPr>
          <a:xfrm>
            <a:off x="4014299" y="2434203"/>
            <a:ext cx="1353526" cy="1344897"/>
            <a:chOff x="1074819" y="2434203"/>
            <a:chExt cx="1353526" cy="1344897"/>
          </a:xfrm>
        </p:grpSpPr>
        <p:sp>
          <p:nvSpPr>
            <p:cNvPr id="48" name="椭圆 47"/>
            <p:cNvSpPr/>
            <p:nvPr/>
          </p:nvSpPr>
          <p:spPr>
            <a:xfrm>
              <a:off x="1148579" y="2504207"/>
              <a:ext cx="1203797" cy="1203798"/>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49" name="组合 48"/>
            <p:cNvGrpSpPr/>
            <p:nvPr/>
          </p:nvGrpSpPr>
          <p:grpSpPr>
            <a:xfrm>
              <a:off x="1237009" y="2593578"/>
              <a:ext cx="1026936" cy="1025056"/>
              <a:chOff x="1235365" y="2590992"/>
              <a:chExt cx="1026936" cy="1025056"/>
            </a:xfrm>
          </p:grpSpPr>
          <p:sp>
            <p:nvSpPr>
              <p:cNvPr id="54" name="椭圆 53"/>
              <p:cNvSpPr/>
              <p:nvPr/>
            </p:nvSpPr>
            <p:spPr>
              <a:xfrm>
                <a:off x="1276624" y="2632253"/>
                <a:ext cx="947706" cy="947707"/>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5" name="椭圆 54"/>
              <p:cNvSpPr/>
              <p:nvPr/>
            </p:nvSpPr>
            <p:spPr>
              <a:xfrm>
                <a:off x="1709218" y="2590992"/>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6" name="椭圆 55"/>
              <p:cNvSpPr/>
              <p:nvPr/>
            </p:nvSpPr>
            <p:spPr>
              <a:xfrm>
                <a:off x="1709218" y="3533529"/>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7" name="椭圆 56"/>
              <p:cNvSpPr/>
              <p:nvPr/>
            </p:nvSpPr>
            <p:spPr>
              <a:xfrm>
                <a:off x="2179782"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8" name="椭圆 57"/>
              <p:cNvSpPr/>
              <p:nvPr/>
            </p:nvSpPr>
            <p:spPr>
              <a:xfrm>
                <a:off x="1235365"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50" name="椭圆 49"/>
            <p:cNvSpPr/>
            <p:nvPr/>
          </p:nvSpPr>
          <p:spPr>
            <a:xfrm>
              <a:off x="1727347" y="2434203"/>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1" name="椭圆 50"/>
            <p:cNvSpPr/>
            <p:nvPr/>
          </p:nvSpPr>
          <p:spPr>
            <a:xfrm>
              <a:off x="1727347" y="3732840"/>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2" name="椭圆 51"/>
            <p:cNvSpPr/>
            <p:nvPr/>
          </p:nvSpPr>
          <p:spPr>
            <a:xfrm>
              <a:off x="2382085"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3" name="椭圆 52"/>
            <p:cNvSpPr/>
            <p:nvPr/>
          </p:nvSpPr>
          <p:spPr>
            <a:xfrm>
              <a:off x="1074819"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74" name="组合 73"/>
          <p:cNvGrpSpPr/>
          <p:nvPr/>
        </p:nvGrpSpPr>
        <p:grpSpPr>
          <a:xfrm>
            <a:off x="6826079" y="2434203"/>
            <a:ext cx="1353526" cy="1344897"/>
            <a:chOff x="1074819" y="2434203"/>
            <a:chExt cx="1353526" cy="1344897"/>
          </a:xfrm>
        </p:grpSpPr>
        <p:sp>
          <p:nvSpPr>
            <p:cNvPr id="75" name="椭圆 74"/>
            <p:cNvSpPr/>
            <p:nvPr/>
          </p:nvSpPr>
          <p:spPr>
            <a:xfrm>
              <a:off x="1148579" y="2504207"/>
              <a:ext cx="1203797" cy="1203798"/>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76" name="组合 75"/>
            <p:cNvGrpSpPr/>
            <p:nvPr/>
          </p:nvGrpSpPr>
          <p:grpSpPr>
            <a:xfrm>
              <a:off x="1237009" y="2593578"/>
              <a:ext cx="1026936" cy="1025056"/>
              <a:chOff x="1235365" y="2590992"/>
              <a:chExt cx="1026936" cy="1025056"/>
            </a:xfrm>
          </p:grpSpPr>
          <p:sp>
            <p:nvSpPr>
              <p:cNvPr id="81" name="椭圆 80"/>
              <p:cNvSpPr/>
              <p:nvPr/>
            </p:nvSpPr>
            <p:spPr>
              <a:xfrm>
                <a:off x="1276624" y="2632253"/>
                <a:ext cx="947706" cy="947707"/>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2" name="椭圆 81"/>
              <p:cNvSpPr/>
              <p:nvPr/>
            </p:nvSpPr>
            <p:spPr>
              <a:xfrm>
                <a:off x="1709218" y="2590992"/>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3" name="椭圆 82"/>
              <p:cNvSpPr/>
              <p:nvPr/>
            </p:nvSpPr>
            <p:spPr>
              <a:xfrm>
                <a:off x="1709218" y="3533529"/>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4" name="椭圆 83"/>
              <p:cNvSpPr/>
              <p:nvPr/>
            </p:nvSpPr>
            <p:spPr>
              <a:xfrm>
                <a:off x="2179782"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5" name="椭圆 84"/>
              <p:cNvSpPr/>
              <p:nvPr/>
            </p:nvSpPr>
            <p:spPr>
              <a:xfrm>
                <a:off x="1235365"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77" name="椭圆 76"/>
            <p:cNvSpPr/>
            <p:nvPr/>
          </p:nvSpPr>
          <p:spPr>
            <a:xfrm>
              <a:off x="1727347" y="2434203"/>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78" name="椭圆 77"/>
            <p:cNvSpPr/>
            <p:nvPr/>
          </p:nvSpPr>
          <p:spPr>
            <a:xfrm>
              <a:off x="1727347" y="3732840"/>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79" name="椭圆 78"/>
            <p:cNvSpPr/>
            <p:nvPr/>
          </p:nvSpPr>
          <p:spPr>
            <a:xfrm>
              <a:off x="2382085"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0" name="椭圆 79"/>
            <p:cNvSpPr/>
            <p:nvPr/>
          </p:nvSpPr>
          <p:spPr>
            <a:xfrm>
              <a:off x="1074819"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86" name="文本框 85"/>
          <p:cNvSpPr txBox="1"/>
          <p:nvPr/>
        </p:nvSpPr>
        <p:spPr>
          <a:xfrm>
            <a:off x="6598285" y="3991406"/>
            <a:ext cx="18091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盈利能力</a:t>
            </a:r>
            <a:endPar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7" name="文本框 86"/>
          <p:cNvSpPr txBox="1"/>
          <p:nvPr/>
        </p:nvSpPr>
        <p:spPr>
          <a:xfrm>
            <a:off x="6460407" y="4489289"/>
            <a:ext cx="2084871" cy="1846018"/>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盈利能力的定义是未计利息、税项和折旧前的利润除以总资产，以百分比表示</a:t>
            </a:r>
            <a:r>
              <a:rPr lang="zh-CN" altLang="en-US" sz="1200"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。盈利能力</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与内部资金的可用性有关，因此根据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啄食顺序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（优序融资理论）理论，可能与较低的杠杆率有关（盈利能力越强，杠杆率越低）</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88" name="组合 87"/>
          <p:cNvGrpSpPr/>
          <p:nvPr/>
        </p:nvGrpSpPr>
        <p:grpSpPr>
          <a:xfrm>
            <a:off x="9622619" y="2434203"/>
            <a:ext cx="1353526" cy="1344897"/>
            <a:chOff x="1074819" y="2434203"/>
            <a:chExt cx="1353526" cy="1344897"/>
          </a:xfrm>
        </p:grpSpPr>
        <p:sp>
          <p:nvSpPr>
            <p:cNvPr id="89" name="椭圆 88"/>
            <p:cNvSpPr/>
            <p:nvPr/>
          </p:nvSpPr>
          <p:spPr>
            <a:xfrm>
              <a:off x="1148579" y="2504207"/>
              <a:ext cx="1203797" cy="1203798"/>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90" name="组合 89"/>
            <p:cNvGrpSpPr/>
            <p:nvPr/>
          </p:nvGrpSpPr>
          <p:grpSpPr>
            <a:xfrm>
              <a:off x="1237009" y="2593578"/>
              <a:ext cx="1026936" cy="1025056"/>
              <a:chOff x="1235365" y="2590992"/>
              <a:chExt cx="1026936" cy="1025056"/>
            </a:xfrm>
          </p:grpSpPr>
          <p:sp>
            <p:nvSpPr>
              <p:cNvPr id="95" name="椭圆 94"/>
              <p:cNvSpPr/>
              <p:nvPr/>
            </p:nvSpPr>
            <p:spPr>
              <a:xfrm>
                <a:off x="1276624" y="2632253"/>
                <a:ext cx="947706" cy="947707"/>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6" name="椭圆 95"/>
              <p:cNvSpPr/>
              <p:nvPr/>
            </p:nvSpPr>
            <p:spPr>
              <a:xfrm>
                <a:off x="1709218" y="2590992"/>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7" name="椭圆 96"/>
              <p:cNvSpPr/>
              <p:nvPr/>
            </p:nvSpPr>
            <p:spPr>
              <a:xfrm>
                <a:off x="1709218" y="3533529"/>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8" name="椭圆 97"/>
              <p:cNvSpPr/>
              <p:nvPr/>
            </p:nvSpPr>
            <p:spPr>
              <a:xfrm>
                <a:off x="2179782"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9" name="椭圆 98"/>
              <p:cNvSpPr/>
              <p:nvPr/>
            </p:nvSpPr>
            <p:spPr>
              <a:xfrm>
                <a:off x="1235365" y="3064847"/>
                <a:ext cx="82519" cy="82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91" name="椭圆 90"/>
            <p:cNvSpPr/>
            <p:nvPr/>
          </p:nvSpPr>
          <p:spPr>
            <a:xfrm>
              <a:off x="1727347" y="2434203"/>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2" name="椭圆 91"/>
            <p:cNvSpPr/>
            <p:nvPr/>
          </p:nvSpPr>
          <p:spPr>
            <a:xfrm>
              <a:off x="1727347" y="3732840"/>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3" name="椭圆 92"/>
            <p:cNvSpPr/>
            <p:nvPr/>
          </p:nvSpPr>
          <p:spPr>
            <a:xfrm>
              <a:off x="2382085"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4" name="椭圆 93"/>
            <p:cNvSpPr/>
            <p:nvPr/>
          </p:nvSpPr>
          <p:spPr>
            <a:xfrm>
              <a:off x="1074819" y="3082976"/>
              <a:ext cx="46260" cy="46260"/>
            </a:xfrm>
            <a:prstGeom prst="ellipse">
              <a:avLst/>
            </a:prstGeom>
            <a:solidFill>
              <a:schemeClr val="bg1"/>
            </a:solidFill>
            <a:ln w="63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100" name="文本框 99"/>
          <p:cNvSpPr txBox="1"/>
          <p:nvPr/>
        </p:nvSpPr>
        <p:spPr>
          <a:xfrm>
            <a:off x="9430889" y="3991406"/>
            <a:ext cx="17369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公司规模</a:t>
            </a:r>
            <a:endParaRPr kumimoji="0" lang="zh-CN" altLang="en-US" sz="18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1" name="文本框 100"/>
          <p:cNvSpPr txBox="1"/>
          <p:nvPr/>
        </p:nvSpPr>
        <p:spPr>
          <a:xfrm>
            <a:off x="9256947" y="4489289"/>
            <a:ext cx="2084871" cy="959622"/>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rPr>
              <a:t>往往大公司不太可能陷入财务困境，那么规模可能会增加杠杆率。它以净销售额的对数来衡量</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110" name="图形 106"/>
          <p:cNvGrpSpPr/>
          <p:nvPr/>
        </p:nvGrpSpPr>
        <p:grpSpPr>
          <a:xfrm>
            <a:off x="1623621" y="2828130"/>
            <a:ext cx="557042" cy="557042"/>
            <a:chOff x="1623621" y="2828130"/>
            <a:chExt cx="557042" cy="557042"/>
          </a:xfrm>
          <a:solidFill>
            <a:schemeClr val="tx1">
              <a:lumMod val="75000"/>
              <a:lumOff val="25000"/>
            </a:schemeClr>
          </a:solidFill>
        </p:grpSpPr>
        <p:sp>
          <p:nvSpPr>
            <p:cNvPr id="111" name="任意多边形: 形状 110"/>
            <p:cNvSpPr/>
            <p:nvPr/>
          </p:nvSpPr>
          <p:spPr>
            <a:xfrm>
              <a:off x="1674190" y="2878814"/>
              <a:ext cx="455756" cy="455745"/>
            </a:xfrm>
            <a:custGeom>
              <a:avLst/>
              <a:gdLst>
                <a:gd name="connsiteX0" fmla="*/ 42245 w 455756"/>
                <a:gd name="connsiteY0" fmla="*/ 6717 h 455745"/>
                <a:gd name="connsiteX1" fmla="*/ 88658 w 455756"/>
                <a:gd name="connsiteY1" fmla="*/ 379 h 455745"/>
                <a:gd name="connsiteX2" fmla="*/ 149791 w 455756"/>
                <a:gd name="connsiteY2" fmla="*/ 15535 h 455745"/>
                <a:gd name="connsiteX3" fmla="*/ 227891 w 455756"/>
                <a:gd name="connsiteY3" fmla="*/ 57340 h 455745"/>
                <a:gd name="connsiteX4" fmla="*/ 287039 w 455756"/>
                <a:gd name="connsiteY4" fmla="*/ 23668 h 455745"/>
                <a:gd name="connsiteX5" fmla="*/ 345387 w 455756"/>
                <a:gd name="connsiteY5" fmla="*/ 3502 h 455745"/>
                <a:gd name="connsiteX6" fmla="*/ 384102 w 455756"/>
                <a:gd name="connsiteY6" fmla="*/ 200 h 455745"/>
                <a:gd name="connsiteX7" fmla="*/ 416682 w 455756"/>
                <a:gd name="connsiteY7" fmla="*/ 8148 h 455745"/>
                <a:gd name="connsiteX8" fmla="*/ 437963 w 455756"/>
                <a:gd name="connsiteY8" fmla="*/ 24358 h 455745"/>
                <a:gd name="connsiteX9" fmla="*/ 451894 w 455756"/>
                <a:gd name="connsiteY9" fmla="*/ 50263 h 455745"/>
                <a:gd name="connsiteX10" fmla="*/ 452781 w 455756"/>
                <a:gd name="connsiteY10" fmla="*/ 107561 h 455745"/>
                <a:gd name="connsiteX11" fmla="*/ 436124 w 455756"/>
                <a:gd name="connsiteY11" fmla="*/ 159637 h 455745"/>
                <a:gd name="connsiteX12" fmla="*/ 398377 w 455756"/>
                <a:gd name="connsiteY12" fmla="*/ 227891 h 455745"/>
                <a:gd name="connsiteX13" fmla="*/ 439774 w 455756"/>
                <a:gd name="connsiteY13" fmla="*/ 304854 h 455745"/>
                <a:gd name="connsiteX14" fmla="*/ 455756 w 455756"/>
                <a:gd name="connsiteY14" fmla="*/ 376900 h 455745"/>
                <a:gd name="connsiteX15" fmla="*/ 450387 w 455756"/>
                <a:gd name="connsiteY15" fmla="*/ 410018 h 455745"/>
                <a:gd name="connsiteX16" fmla="*/ 435123 w 455756"/>
                <a:gd name="connsiteY16" fmla="*/ 434442 h 455745"/>
                <a:gd name="connsiteX17" fmla="*/ 408163 w 455756"/>
                <a:gd name="connsiteY17" fmla="*/ 451029 h 455745"/>
                <a:gd name="connsiteX18" fmla="*/ 375350 w 455756"/>
                <a:gd name="connsiteY18" fmla="*/ 455740 h 455745"/>
                <a:gd name="connsiteX19" fmla="*/ 306465 w 455756"/>
                <a:gd name="connsiteY19" fmla="*/ 440383 h 455745"/>
                <a:gd name="connsiteX20" fmla="*/ 227886 w 455756"/>
                <a:gd name="connsiteY20" fmla="*/ 398376 h 455745"/>
                <a:gd name="connsiteX21" fmla="*/ 141898 w 455756"/>
                <a:gd name="connsiteY21" fmla="*/ 443157 h 455745"/>
                <a:gd name="connsiteX22" fmla="*/ 80623 w 455756"/>
                <a:gd name="connsiteY22" fmla="*/ 455723 h 455745"/>
                <a:gd name="connsiteX23" fmla="*/ 49801 w 455756"/>
                <a:gd name="connsiteY23" fmla="*/ 451741 h 455745"/>
                <a:gd name="connsiteX24" fmla="*/ 24952 w 455756"/>
                <a:gd name="connsiteY24" fmla="*/ 438457 h 455745"/>
                <a:gd name="connsiteX25" fmla="*/ 7294 w 455756"/>
                <a:gd name="connsiteY25" fmla="*/ 414794 h 455745"/>
                <a:gd name="connsiteX26" fmla="*/ 206 w 455756"/>
                <a:gd name="connsiteY26" fmla="*/ 383982 h 455745"/>
                <a:gd name="connsiteX27" fmla="*/ 11586 w 455756"/>
                <a:gd name="connsiteY27" fmla="*/ 316593 h 455745"/>
                <a:gd name="connsiteX28" fmla="*/ 57330 w 455756"/>
                <a:gd name="connsiteY28" fmla="*/ 227885 h 455745"/>
                <a:gd name="connsiteX29" fmla="*/ 18380 w 455756"/>
                <a:gd name="connsiteY29" fmla="*/ 156748 h 455745"/>
                <a:gd name="connsiteX30" fmla="*/ 211 w 455756"/>
                <a:gd name="connsiteY30" fmla="*/ 85883 h 455745"/>
                <a:gd name="connsiteX31" fmla="*/ 10237 w 455756"/>
                <a:gd name="connsiteY31" fmla="*/ 35097 h 455745"/>
                <a:gd name="connsiteX32" fmla="*/ 42245 w 455756"/>
                <a:gd name="connsiteY32" fmla="*/ 6717 h 455745"/>
                <a:gd name="connsiteX33" fmla="*/ 53881 w 455756"/>
                <a:gd name="connsiteY33" fmla="*/ 29336 h 455745"/>
                <a:gd name="connsiteX34" fmla="*/ 32758 w 455756"/>
                <a:gd name="connsiteY34" fmla="*/ 46771 h 455745"/>
                <a:gd name="connsiteX35" fmla="*/ 25311 w 455756"/>
                <a:gd name="connsiteY35" fmla="*/ 80427 h 455745"/>
                <a:gd name="connsiteX36" fmla="*/ 31017 w 455756"/>
                <a:gd name="connsiteY36" fmla="*/ 116346 h 455745"/>
                <a:gd name="connsiteX37" fmla="*/ 54871 w 455756"/>
                <a:gd name="connsiteY37" fmla="*/ 174526 h 455745"/>
                <a:gd name="connsiteX38" fmla="*/ 73100 w 455756"/>
                <a:gd name="connsiteY38" fmla="*/ 205577 h 455745"/>
                <a:gd name="connsiteX39" fmla="*/ 118866 w 455756"/>
                <a:gd name="connsiteY39" fmla="*/ 150835 h 455745"/>
                <a:gd name="connsiteX40" fmla="*/ 205572 w 455756"/>
                <a:gd name="connsiteY40" fmla="*/ 73045 h 455745"/>
                <a:gd name="connsiteX41" fmla="*/ 154529 w 455756"/>
                <a:gd name="connsiteY41" fmla="*/ 45030 h 455745"/>
                <a:gd name="connsiteX42" fmla="*/ 91840 w 455756"/>
                <a:gd name="connsiteY42" fmla="*/ 26072 h 455745"/>
                <a:gd name="connsiteX43" fmla="*/ 53881 w 455756"/>
                <a:gd name="connsiteY43" fmla="*/ 29336 h 455745"/>
                <a:gd name="connsiteX44" fmla="*/ 312748 w 455756"/>
                <a:gd name="connsiteY44" fmla="*/ 40101 h 455745"/>
                <a:gd name="connsiteX45" fmla="*/ 250129 w 455756"/>
                <a:gd name="connsiteY45" fmla="*/ 73040 h 455745"/>
                <a:gd name="connsiteX46" fmla="*/ 298076 w 455756"/>
                <a:gd name="connsiteY46" fmla="*/ 112571 h 455745"/>
                <a:gd name="connsiteX47" fmla="*/ 382699 w 455756"/>
                <a:gd name="connsiteY47" fmla="*/ 205593 h 455745"/>
                <a:gd name="connsiteX48" fmla="*/ 422671 w 455756"/>
                <a:gd name="connsiteY48" fmla="*/ 123342 h 455745"/>
                <a:gd name="connsiteX49" fmla="*/ 430456 w 455756"/>
                <a:gd name="connsiteY49" fmla="*/ 79861 h 455745"/>
                <a:gd name="connsiteX50" fmla="*/ 424026 w 455756"/>
                <a:gd name="connsiteY50" fmla="*/ 48647 h 455745"/>
                <a:gd name="connsiteX51" fmla="*/ 404622 w 455756"/>
                <a:gd name="connsiteY51" fmla="*/ 30484 h 455745"/>
                <a:gd name="connsiteX52" fmla="*/ 368784 w 455756"/>
                <a:gd name="connsiteY52" fmla="*/ 25604 h 455745"/>
                <a:gd name="connsiteX53" fmla="*/ 312748 w 455756"/>
                <a:gd name="connsiteY53" fmla="*/ 40101 h 455745"/>
                <a:gd name="connsiteX54" fmla="*/ 164963 w 455756"/>
                <a:gd name="connsiteY54" fmla="*/ 140374 h 455745"/>
                <a:gd name="connsiteX55" fmla="*/ 88206 w 455756"/>
                <a:gd name="connsiteY55" fmla="*/ 227864 h 455745"/>
                <a:gd name="connsiteX56" fmla="*/ 133907 w 455756"/>
                <a:gd name="connsiteY56" fmla="*/ 283813 h 455745"/>
                <a:gd name="connsiteX57" fmla="*/ 227842 w 455756"/>
                <a:gd name="connsiteY57" fmla="*/ 367538 h 455745"/>
                <a:gd name="connsiteX58" fmla="*/ 285548 w 455756"/>
                <a:gd name="connsiteY58" fmla="*/ 320238 h 455745"/>
                <a:gd name="connsiteX59" fmla="*/ 367538 w 455756"/>
                <a:gd name="connsiteY59" fmla="*/ 227836 h 455745"/>
                <a:gd name="connsiteX60" fmla="*/ 319803 w 455756"/>
                <a:gd name="connsiteY60" fmla="*/ 169701 h 455745"/>
                <a:gd name="connsiteX61" fmla="*/ 227842 w 455756"/>
                <a:gd name="connsiteY61" fmla="*/ 88173 h 455745"/>
                <a:gd name="connsiteX62" fmla="*/ 164963 w 455756"/>
                <a:gd name="connsiteY62" fmla="*/ 140374 h 455745"/>
                <a:gd name="connsiteX63" fmla="*/ 73100 w 455756"/>
                <a:gd name="connsiteY63" fmla="*/ 250129 h 455745"/>
                <a:gd name="connsiteX64" fmla="*/ 42076 w 455756"/>
                <a:gd name="connsiteY64" fmla="*/ 307971 h 455745"/>
                <a:gd name="connsiteX65" fmla="*/ 25909 w 455756"/>
                <a:gd name="connsiteY65" fmla="*/ 365525 h 455745"/>
                <a:gd name="connsiteX66" fmla="*/ 29238 w 455756"/>
                <a:gd name="connsiteY66" fmla="*/ 401553 h 455745"/>
                <a:gd name="connsiteX67" fmla="*/ 45895 w 455756"/>
                <a:gd name="connsiteY67" fmla="*/ 422420 h 455745"/>
                <a:gd name="connsiteX68" fmla="*/ 79437 w 455756"/>
                <a:gd name="connsiteY68" fmla="*/ 430471 h 455745"/>
                <a:gd name="connsiteX69" fmla="*/ 143127 w 455756"/>
                <a:gd name="connsiteY69" fmla="*/ 415566 h 455745"/>
                <a:gd name="connsiteX70" fmla="*/ 205599 w 455756"/>
                <a:gd name="connsiteY70" fmla="*/ 382628 h 455745"/>
                <a:gd name="connsiteX71" fmla="*/ 156879 w 455756"/>
                <a:gd name="connsiteY71" fmla="*/ 342427 h 455745"/>
                <a:gd name="connsiteX72" fmla="*/ 73100 w 455756"/>
                <a:gd name="connsiteY72" fmla="*/ 250129 h 455745"/>
                <a:gd name="connsiteX73" fmla="*/ 320946 w 455756"/>
                <a:gd name="connsiteY73" fmla="*/ 321353 h 455745"/>
                <a:gd name="connsiteX74" fmla="*/ 250124 w 455756"/>
                <a:gd name="connsiteY74" fmla="*/ 382633 h 455745"/>
                <a:gd name="connsiteX75" fmla="*/ 318128 w 455756"/>
                <a:gd name="connsiteY75" fmla="*/ 417726 h 455745"/>
                <a:gd name="connsiteX76" fmla="*/ 358405 w 455756"/>
                <a:gd name="connsiteY76" fmla="*/ 428883 h 455745"/>
                <a:gd name="connsiteX77" fmla="*/ 399084 w 455756"/>
                <a:gd name="connsiteY77" fmla="*/ 427349 h 455745"/>
                <a:gd name="connsiteX78" fmla="*/ 421578 w 455756"/>
                <a:gd name="connsiteY78" fmla="*/ 411138 h 455745"/>
                <a:gd name="connsiteX79" fmla="*/ 430450 w 455756"/>
                <a:gd name="connsiteY79" fmla="*/ 378521 h 455745"/>
                <a:gd name="connsiteX80" fmla="*/ 422366 w 455756"/>
                <a:gd name="connsiteY80" fmla="*/ 331406 h 455745"/>
                <a:gd name="connsiteX81" fmla="*/ 382704 w 455756"/>
                <a:gd name="connsiteY81" fmla="*/ 250140 h 455745"/>
                <a:gd name="connsiteX82" fmla="*/ 320946 w 455756"/>
                <a:gd name="connsiteY82" fmla="*/ 321353 h 45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5756" h="455745">
                  <a:moveTo>
                    <a:pt x="42245" y="6717"/>
                  </a:moveTo>
                  <a:cubicBezTo>
                    <a:pt x="56824" y="526"/>
                    <a:pt x="73002" y="-774"/>
                    <a:pt x="88658" y="379"/>
                  </a:cubicBezTo>
                  <a:cubicBezTo>
                    <a:pt x="109705" y="2006"/>
                    <a:pt x="130202" y="7865"/>
                    <a:pt x="149791" y="15535"/>
                  </a:cubicBezTo>
                  <a:cubicBezTo>
                    <a:pt x="177322" y="26409"/>
                    <a:pt x="203281" y="40955"/>
                    <a:pt x="227891" y="57340"/>
                  </a:cubicBezTo>
                  <a:cubicBezTo>
                    <a:pt x="246751" y="44703"/>
                    <a:pt x="266465" y="33296"/>
                    <a:pt x="287039" y="23668"/>
                  </a:cubicBezTo>
                  <a:cubicBezTo>
                    <a:pt x="305725" y="14985"/>
                    <a:pt x="325178" y="7723"/>
                    <a:pt x="345387" y="3502"/>
                  </a:cubicBezTo>
                  <a:cubicBezTo>
                    <a:pt x="358094" y="858"/>
                    <a:pt x="371117" y="-524"/>
                    <a:pt x="384102" y="200"/>
                  </a:cubicBezTo>
                  <a:cubicBezTo>
                    <a:pt x="395314" y="842"/>
                    <a:pt x="406520" y="3268"/>
                    <a:pt x="416682" y="8148"/>
                  </a:cubicBezTo>
                  <a:cubicBezTo>
                    <a:pt x="424755" y="12059"/>
                    <a:pt x="432126" y="17526"/>
                    <a:pt x="437963" y="24358"/>
                  </a:cubicBezTo>
                  <a:cubicBezTo>
                    <a:pt x="444458" y="31822"/>
                    <a:pt x="449087" y="40803"/>
                    <a:pt x="451894" y="50263"/>
                  </a:cubicBezTo>
                  <a:cubicBezTo>
                    <a:pt x="457399" y="68856"/>
                    <a:pt x="456366" y="88712"/>
                    <a:pt x="452781" y="107561"/>
                  </a:cubicBezTo>
                  <a:cubicBezTo>
                    <a:pt x="449316" y="125502"/>
                    <a:pt x="443359" y="142888"/>
                    <a:pt x="436124" y="159637"/>
                  </a:cubicBezTo>
                  <a:cubicBezTo>
                    <a:pt x="425777" y="183540"/>
                    <a:pt x="412814" y="206240"/>
                    <a:pt x="398377" y="227891"/>
                  </a:cubicBezTo>
                  <a:cubicBezTo>
                    <a:pt x="414620" y="252115"/>
                    <a:pt x="428916" y="277753"/>
                    <a:pt x="439774" y="304854"/>
                  </a:cubicBezTo>
                  <a:cubicBezTo>
                    <a:pt x="448837" y="327799"/>
                    <a:pt x="455539" y="352083"/>
                    <a:pt x="455756" y="376900"/>
                  </a:cubicBezTo>
                  <a:cubicBezTo>
                    <a:pt x="455745" y="388122"/>
                    <a:pt x="454255" y="399442"/>
                    <a:pt x="450387" y="410018"/>
                  </a:cubicBezTo>
                  <a:cubicBezTo>
                    <a:pt x="447058" y="419091"/>
                    <a:pt x="441945" y="427566"/>
                    <a:pt x="435123" y="434442"/>
                  </a:cubicBezTo>
                  <a:cubicBezTo>
                    <a:pt x="427659" y="442064"/>
                    <a:pt x="418243" y="447645"/>
                    <a:pt x="408163" y="451029"/>
                  </a:cubicBezTo>
                  <a:cubicBezTo>
                    <a:pt x="397626" y="454592"/>
                    <a:pt x="386431" y="455848"/>
                    <a:pt x="375350" y="455740"/>
                  </a:cubicBezTo>
                  <a:cubicBezTo>
                    <a:pt x="351643" y="455234"/>
                    <a:pt x="328442" y="448951"/>
                    <a:pt x="306465" y="440383"/>
                  </a:cubicBezTo>
                  <a:cubicBezTo>
                    <a:pt x="278754" y="429481"/>
                    <a:pt x="252616" y="414892"/>
                    <a:pt x="227886" y="398376"/>
                  </a:cubicBezTo>
                  <a:cubicBezTo>
                    <a:pt x="200948" y="416311"/>
                    <a:pt x="172378" y="432092"/>
                    <a:pt x="141898" y="443157"/>
                  </a:cubicBezTo>
                  <a:cubicBezTo>
                    <a:pt x="122222" y="450224"/>
                    <a:pt x="101605" y="455277"/>
                    <a:pt x="80623" y="455723"/>
                  </a:cubicBezTo>
                  <a:cubicBezTo>
                    <a:pt x="70239" y="455870"/>
                    <a:pt x="59761" y="454788"/>
                    <a:pt x="49801" y="451741"/>
                  </a:cubicBezTo>
                  <a:cubicBezTo>
                    <a:pt x="40760" y="449000"/>
                    <a:pt x="32181" y="444566"/>
                    <a:pt x="24952" y="438457"/>
                  </a:cubicBezTo>
                  <a:cubicBezTo>
                    <a:pt x="17363" y="432054"/>
                    <a:pt x="11309" y="423867"/>
                    <a:pt x="7294" y="414794"/>
                  </a:cubicBezTo>
                  <a:cubicBezTo>
                    <a:pt x="2969" y="405100"/>
                    <a:pt x="810" y="394547"/>
                    <a:pt x="206" y="383982"/>
                  </a:cubicBezTo>
                  <a:cubicBezTo>
                    <a:pt x="-1013" y="361010"/>
                    <a:pt x="4133" y="338195"/>
                    <a:pt x="11586" y="316593"/>
                  </a:cubicBezTo>
                  <a:cubicBezTo>
                    <a:pt x="22672" y="285096"/>
                    <a:pt x="38867" y="255623"/>
                    <a:pt x="57330" y="227885"/>
                  </a:cubicBezTo>
                  <a:cubicBezTo>
                    <a:pt x="42365" y="205343"/>
                    <a:pt x="28917" y="181701"/>
                    <a:pt x="18380" y="156748"/>
                  </a:cubicBezTo>
                  <a:cubicBezTo>
                    <a:pt x="8948" y="134200"/>
                    <a:pt x="1664" y="110406"/>
                    <a:pt x="211" y="85883"/>
                  </a:cubicBezTo>
                  <a:cubicBezTo>
                    <a:pt x="-779" y="68525"/>
                    <a:pt x="1571" y="50421"/>
                    <a:pt x="10237" y="35097"/>
                  </a:cubicBezTo>
                  <a:cubicBezTo>
                    <a:pt x="17287" y="22362"/>
                    <a:pt x="28830" y="12293"/>
                    <a:pt x="42245" y="6717"/>
                  </a:cubicBezTo>
                  <a:moveTo>
                    <a:pt x="53881" y="29336"/>
                  </a:moveTo>
                  <a:cubicBezTo>
                    <a:pt x="45150" y="32562"/>
                    <a:pt x="37458" y="38692"/>
                    <a:pt x="32758" y="46771"/>
                  </a:cubicBezTo>
                  <a:cubicBezTo>
                    <a:pt x="26790" y="56862"/>
                    <a:pt x="25142" y="68878"/>
                    <a:pt x="25311" y="80427"/>
                  </a:cubicBezTo>
                  <a:cubicBezTo>
                    <a:pt x="25523" y="92596"/>
                    <a:pt x="27819" y="104634"/>
                    <a:pt x="31017" y="116346"/>
                  </a:cubicBezTo>
                  <a:cubicBezTo>
                    <a:pt x="36631" y="136599"/>
                    <a:pt x="45063" y="155970"/>
                    <a:pt x="54871" y="174526"/>
                  </a:cubicBezTo>
                  <a:cubicBezTo>
                    <a:pt x="60523" y="185117"/>
                    <a:pt x="66556" y="195513"/>
                    <a:pt x="73100" y="205577"/>
                  </a:cubicBezTo>
                  <a:cubicBezTo>
                    <a:pt x="87244" y="186439"/>
                    <a:pt x="102628" y="168226"/>
                    <a:pt x="118866" y="150835"/>
                  </a:cubicBezTo>
                  <a:cubicBezTo>
                    <a:pt x="145428" y="122450"/>
                    <a:pt x="174401" y="96295"/>
                    <a:pt x="205572" y="73045"/>
                  </a:cubicBezTo>
                  <a:cubicBezTo>
                    <a:pt x="189214" y="62584"/>
                    <a:pt x="172236" y="53026"/>
                    <a:pt x="154529" y="45030"/>
                  </a:cubicBezTo>
                  <a:cubicBezTo>
                    <a:pt x="134570" y="36092"/>
                    <a:pt x="113632" y="28770"/>
                    <a:pt x="91840" y="26072"/>
                  </a:cubicBezTo>
                  <a:cubicBezTo>
                    <a:pt x="79176" y="24690"/>
                    <a:pt x="65947" y="24799"/>
                    <a:pt x="53881" y="29336"/>
                  </a:cubicBezTo>
                  <a:moveTo>
                    <a:pt x="312748" y="40101"/>
                  </a:moveTo>
                  <a:cubicBezTo>
                    <a:pt x="290825" y="48925"/>
                    <a:pt x="270050" y="60376"/>
                    <a:pt x="250129" y="73040"/>
                  </a:cubicBezTo>
                  <a:cubicBezTo>
                    <a:pt x="266759" y="85410"/>
                    <a:pt x="282752" y="98618"/>
                    <a:pt x="298076" y="112571"/>
                  </a:cubicBezTo>
                  <a:cubicBezTo>
                    <a:pt x="329095" y="140848"/>
                    <a:pt x="357616" y="171915"/>
                    <a:pt x="382699" y="205593"/>
                  </a:cubicBezTo>
                  <a:cubicBezTo>
                    <a:pt x="399062" y="179819"/>
                    <a:pt x="413489" y="152549"/>
                    <a:pt x="422671" y="123342"/>
                  </a:cubicBezTo>
                  <a:cubicBezTo>
                    <a:pt x="427023" y="109247"/>
                    <a:pt x="430211" y="94663"/>
                    <a:pt x="430456" y="79861"/>
                  </a:cubicBezTo>
                  <a:cubicBezTo>
                    <a:pt x="430521" y="69188"/>
                    <a:pt x="429063" y="58194"/>
                    <a:pt x="424026" y="48647"/>
                  </a:cubicBezTo>
                  <a:cubicBezTo>
                    <a:pt x="419891" y="40596"/>
                    <a:pt x="412879" y="34139"/>
                    <a:pt x="404622" y="30484"/>
                  </a:cubicBezTo>
                  <a:cubicBezTo>
                    <a:pt x="393437" y="25457"/>
                    <a:pt x="380855" y="24761"/>
                    <a:pt x="368784" y="25604"/>
                  </a:cubicBezTo>
                  <a:cubicBezTo>
                    <a:pt x="349445" y="27193"/>
                    <a:pt x="330694" y="32937"/>
                    <a:pt x="312748" y="40101"/>
                  </a:cubicBezTo>
                  <a:moveTo>
                    <a:pt x="164963" y="140374"/>
                  </a:moveTo>
                  <a:cubicBezTo>
                    <a:pt x="136806" y="167128"/>
                    <a:pt x="110869" y="196296"/>
                    <a:pt x="88206" y="227864"/>
                  </a:cubicBezTo>
                  <a:cubicBezTo>
                    <a:pt x="102241" y="247447"/>
                    <a:pt x="117593" y="266084"/>
                    <a:pt x="133907" y="283813"/>
                  </a:cubicBezTo>
                  <a:cubicBezTo>
                    <a:pt x="162384" y="314689"/>
                    <a:pt x="193740" y="342977"/>
                    <a:pt x="227842" y="367538"/>
                  </a:cubicBezTo>
                  <a:cubicBezTo>
                    <a:pt x="248084" y="353051"/>
                    <a:pt x="267292" y="337145"/>
                    <a:pt x="285548" y="320238"/>
                  </a:cubicBezTo>
                  <a:cubicBezTo>
                    <a:pt x="315734" y="292152"/>
                    <a:pt x="343505" y="261368"/>
                    <a:pt x="367538" y="227836"/>
                  </a:cubicBezTo>
                  <a:cubicBezTo>
                    <a:pt x="352899" y="207459"/>
                    <a:pt x="336874" y="188087"/>
                    <a:pt x="319803" y="169701"/>
                  </a:cubicBezTo>
                  <a:cubicBezTo>
                    <a:pt x="291853" y="139678"/>
                    <a:pt x="261172" y="112120"/>
                    <a:pt x="227842" y="88173"/>
                  </a:cubicBezTo>
                  <a:cubicBezTo>
                    <a:pt x="205724" y="104112"/>
                    <a:pt x="184753" y="121623"/>
                    <a:pt x="164963" y="140374"/>
                  </a:cubicBezTo>
                  <a:moveTo>
                    <a:pt x="73100" y="250129"/>
                  </a:moveTo>
                  <a:cubicBezTo>
                    <a:pt x="61257" y="268548"/>
                    <a:pt x="50644" y="287806"/>
                    <a:pt x="42076" y="307971"/>
                  </a:cubicBezTo>
                  <a:cubicBezTo>
                    <a:pt x="34357" y="326380"/>
                    <a:pt x="28080" y="345604"/>
                    <a:pt x="25909" y="365525"/>
                  </a:cubicBezTo>
                  <a:cubicBezTo>
                    <a:pt x="24702" y="377569"/>
                    <a:pt x="25012" y="390080"/>
                    <a:pt x="29238" y="401553"/>
                  </a:cubicBezTo>
                  <a:cubicBezTo>
                    <a:pt x="32339" y="410061"/>
                    <a:pt x="38122" y="417677"/>
                    <a:pt x="45895" y="422420"/>
                  </a:cubicBezTo>
                  <a:cubicBezTo>
                    <a:pt x="55839" y="428682"/>
                    <a:pt x="67883" y="430439"/>
                    <a:pt x="79437" y="430471"/>
                  </a:cubicBezTo>
                  <a:cubicBezTo>
                    <a:pt x="101436" y="430036"/>
                    <a:pt x="122831" y="423661"/>
                    <a:pt x="143127" y="415566"/>
                  </a:cubicBezTo>
                  <a:cubicBezTo>
                    <a:pt x="164979" y="406705"/>
                    <a:pt x="185776" y="395368"/>
                    <a:pt x="205599" y="382628"/>
                  </a:cubicBezTo>
                  <a:cubicBezTo>
                    <a:pt x="188648" y="370127"/>
                    <a:pt x="172454" y="356609"/>
                    <a:pt x="156879" y="342427"/>
                  </a:cubicBezTo>
                  <a:cubicBezTo>
                    <a:pt x="126177" y="314357"/>
                    <a:pt x="97889" y="283562"/>
                    <a:pt x="73100" y="250129"/>
                  </a:cubicBezTo>
                  <a:moveTo>
                    <a:pt x="320946" y="321353"/>
                  </a:moveTo>
                  <a:cubicBezTo>
                    <a:pt x="298805" y="343390"/>
                    <a:pt x="275262" y="364067"/>
                    <a:pt x="250124" y="382633"/>
                  </a:cubicBezTo>
                  <a:cubicBezTo>
                    <a:pt x="271628" y="396402"/>
                    <a:pt x="294236" y="408619"/>
                    <a:pt x="318128" y="417726"/>
                  </a:cubicBezTo>
                  <a:cubicBezTo>
                    <a:pt x="331173" y="422643"/>
                    <a:pt x="344614" y="426674"/>
                    <a:pt x="358405" y="428883"/>
                  </a:cubicBezTo>
                  <a:cubicBezTo>
                    <a:pt x="371863" y="430972"/>
                    <a:pt x="385941" y="431434"/>
                    <a:pt x="399084" y="427349"/>
                  </a:cubicBezTo>
                  <a:cubicBezTo>
                    <a:pt x="408076" y="424580"/>
                    <a:pt x="416312" y="419010"/>
                    <a:pt x="421578" y="411138"/>
                  </a:cubicBezTo>
                  <a:cubicBezTo>
                    <a:pt x="428089" y="401624"/>
                    <a:pt x="430211" y="389857"/>
                    <a:pt x="430450" y="378521"/>
                  </a:cubicBezTo>
                  <a:cubicBezTo>
                    <a:pt x="430619" y="362484"/>
                    <a:pt x="427137" y="346643"/>
                    <a:pt x="422366" y="331406"/>
                  </a:cubicBezTo>
                  <a:cubicBezTo>
                    <a:pt x="413168" y="302569"/>
                    <a:pt x="398888" y="275626"/>
                    <a:pt x="382704" y="250140"/>
                  </a:cubicBezTo>
                  <a:cubicBezTo>
                    <a:pt x="363899" y="275348"/>
                    <a:pt x="343178" y="299115"/>
                    <a:pt x="320946" y="321353"/>
                  </a:cubicBezTo>
                  <a:close/>
                </a:path>
              </a:pathLst>
            </a:custGeom>
            <a:solidFill>
              <a:schemeClr val="tx1">
                <a:lumMod val="75000"/>
                <a:lumOff val="25000"/>
              </a:schemeClr>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2" name="任意多边形: 形状 111"/>
            <p:cNvSpPr/>
            <p:nvPr/>
          </p:nvSpPr>
          <p:spPr>
            <a:xfrm>
              <a:off x="1838762" y="3043382"/>
              <a:ext cx="126598" cy="126566"/>
            </a:xfrm>
            <a:custGeom>
              <a:avLst/>
              <a:gdLst>
                <a:gd name="connsiteX0" fmla="*/ 54436 w 126598"/>
                <a:gd name="connsiteY0" fmla="*/ 612 h 126566"/>
                <a:gd name="connsiteX1" fmla="*/ 87940 w 126598"/>
                <a:gd name="connsiteY1" fmla="*/ 4964 h 126566"/>
                <a:gd name="connsiteX2" fmla="*/ 123849 w 126598"/>
                <a:gd name="connsiteY2" fmla="*/ 44768 h 126566"/>
                <a:gd name="connsiteX3" fmla="*/ 115515 w 126598"/>
                <a:gd name="connsiteY3" fmla="*/ 99101 h 126566"/>
                <a:gd name="connsiteX4" fmla="*/ 93462 w 126598"/>
                <a:gd name="connsiteY4" fmla="*/ 118967 h 126566"/>
                <a:gd name="connsiteX5" fmla="*/ 32535 w 126598"/>
                <a:gd name="connsiteY5" fmla="*/ 118635 h 126566"/>
                <a:gd name="connsiteX6" fmla="*/ 1267 w 126598"/>
                <a:gd name="connsiteY6" fmla="*/ 75949 h 126566"/>
                <a:gd name="connsiteX7" fmla="*/ 5831 w 126598"/>
                <a:gd name="connsiteY7" fmla="*/ 36700 h 126566"/>
                <a:gd name="connsiteX8" fmla="*/ 54436 w 126598"/>
                <a:gd name="connsiteY8" fmla="*/ 612 h 126566"/>
                <a:gd name="connsiteX9" fmla="*/ 58250 w 126598"/>
                <a:gd name="connsiteY9" fmla="*/ 25641 h 126566"/>
                <a:gd name="connsiteX10" fmla="*/ 36262 w 126598"/>
                <a:gd name="connsiteY10" fmla="*/ 36722 h 126566"/>
                <a:gd name="connsiteX11" fmla="*/ 25643 w 126598"/>
                <a:gd name="connsiteY11" fmla="*/ 68192 h 126566"/>
                <a:gd name="connsiteX12" fmla="*/ 33885 w 126598"/>
                <a:gd name="connsiteY12" fmla="*/ 87258 h 126566"/>
                <a:gd name="connsiteX13" fmla="*/ 61160 w 126598"/>
                <a:gd name="connsiteY13" fmla="*/ 101206 h 126566"/>
                <a:gd name="connsiteX14" fmla="*/ 84546 w 126598"/>
                <a:gd name="connsiteY14" fmla="*/ 94733 h 126566"/>
                <a:gd name="connsiteX15" fmla="*/ 100153 w 126598"/>
                <a:gd name="connsiteY15" fmla="*/ 72440 h 126566"/>
                <a:gd name="connsiteX16" fmla="*/ 99304 w 126598"/>
                <a:gd name="connsiteY16" fmla="*/ 51263 h 126566"/>
                <a:gd name="connsiteX17" fmla="*/ 82109 w 126598"/>
                <a:gd name="connsiteY17" fmla="*/ 30330 h 126566"/>
                <a:gd name="connsiteX18" fmla="*/ 58250 w 126598"/>
                <a:gd name="connsiteY18" fmla="*/ 25641 h 1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598" h="126566">
                  <a:moveTo>
                    <a:pt x="54436" y="612"/>
                  </a:moveTo>
                  <a:cubicBezTo>
                    <a:pt x="65724" y="-960"/>
                    <a:pt x="77441" y="498"/>
                    <a:pt x="87940" y="4964"/>
                  </a:cubicBezTo>
                  <a:cubicBezTo>
                    <a:pt x="105000" y="12074"/>
                    <a:pt x="118551" y="27050"/>
                    <a:pt x="123849" y="44768"/>
                  </a:cubicBezTo>
                  <a:cubicBezTo>
                    <a:pt x="129468" y="62899"/>
                    <a:pt x="126368" y="83505"/>
                    <a:pt x="115515" y="99101"/>
                  </a:cubicBezTo>
                  <a:cubicBezTo>
                    <a:pt x="109852" y="107321"/>
                    <a:pt x="102253" y="114218"/>
                    <a:pt x="93462" y="118967"/>
                  </a:cubicBezTo>
                  <a:cubicBezTo>
                    <a:pt x="74852" y="129216"/>
                    <a:pt x="51031" y="129091"/>
                    <a:pt x="32535" y="118635"/>
                  </a:cubicBezTo>
                  <a:cubicBezTo>
                    <a:pt x="16569" y="109845"/>
                    <a:pt x="4787" y="93846"/>
                    <a:pt x="1267" y="75949"/>
                  </a:cubicBezTo>
                  <a:cubicBezTo>
                    <a:pt x="-1409" y="62822"/>
                    <a:pt x="174" y="48853"/>
                    <a:pt x="5831" y="36700"/>
                  </a:cubicBezTo>
                  <a:cubicBezTo>
                    <a:pt x="14568" y="17492"/>
                    <a:pt x="33493" y="3354"/>
                    <a:pt x="54436" y="612"/>
                  </a:cubicBezTo>
                  <a:moveTo>
                    <a:pt x="58250" y="25641"/>
                  </a:moveTo>
                  <a:cubicBezTo>
                    <a:pt x="49976" y="26783"/>
                    <a:pt x="42050" y="30673"/>
                    <a:pt x="36262" y="36722"/>
                  </a:cubicBezTo>
                  <a:cubicBezTo>
                    <a:pt x="28113" y="44811"/>
                    <a:pt x="24055" y="56822"/>
                    <a:pt x="25643" y="68192"/>
                  </a:cubicBezTo>
                  <a:cubicBezTo>
                    <a:pt x="26535" y="75149"/>
                    <a:pt x="29446" y="81835"/>
                    <a:pt x="33885" y="87258"/>
                  </a:cubicBezTo>
                  <a:cubicBezTo>
                    <a:pt x="40489" y="95451"/>
                    <a:pt x="50650" y="100662"/>
                    <a:pt x="61160" y="101206"/>
                  </a:cubicBezTo>
                  <a:cubicBezTo>
                    <a:pt x="69385" y="101701"/>
                    <a:pt x="77746" y="99378"/>
                    <a:pt x="84546" y="94733"/>
                  </a:cubicBezTo>
                  <a:cubicBezTo>
                    <a:pt x="92249" y="89548"/>
                    <a:pt x="97933" y="81449"/>
                    <a:pt x="100153" y="72440"/>
                  </a:cubicBezTo>
                  <a:cubicBezTo>
                    <a:pt x="101921" y="65488"/>
                    <a:pt x="101622" y="58046"/>
                    <a:pt x="99304" y="51263"/>
                  </a:cubicBezTo>
                  <a:cubicBezTo>
                    <a:pt x="96410" y="42483"/>
                    <a:pt x="90127" y="34905"/>
                    <a:pt x="82109" y="30330"/>
                  </a:cubicBezTo>
                  <a:cubicBezTo>
                    <a:pt x="74956" y="26201"/>
                    <a:pt x="66431" y="24520"/>
                    <a:pt x="58250" y="25641"/>
                  </a:cubicBezTo>
                  <a:close/>
                </a:path>
              </a:pathLst>
            </a:custGeom>
            <a:solidFill>
              <a:schemeClr val="accent1">
                <a:lumMod val="60000"/>
                <a:lumOff val="40000"/>
              </a:schemeClr>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13" name="图形 102"/>
          <p:cNvGrpSpPr/>
          <p:nvPr/>
        </p:nvGrpSpPr>
        <p:grpSpPr>
          <a:xfrm>
            <a:off x="4412541" y="2828130"/>
            <a:ext cx="557042" cy="557042"/>
            <a:chOff x="4412541" y="2828130"/>
            <a:chExt cx="557042" cy="557042"/>
          </a:xfrm>
          <a:solidFill>
            <a:schemeClr val="tx1">
              <a:lumMod val="75000"/>
              <a:lumOff val="25000"/>
            </a:schemeClr>
          </a:solidFill>
        </p:grpSpPr>
        <p:sp>
          <p:nvSpPr>
            <p:cNvPr id="114" name="任意多边形: 形状 113"/>
            <p:cNvSpPr/>
            <p:nvPr/>
          </p:nvSpPr>
          <p:spPr>
            <a:xfrm>
              <a:off x="4451003" y="2865957"/>
              <a:ext cx="481553" cy="481158"/>
            </a:xfrm>
            <a:custGeom>
              <a:avLst/>
              <a:gdLst>
                <a:gd name="connsiteX0" fmla="*/ 228178 w 481553"/>
                <a:gd name="connsiteY0" fmla="*/ 3031 h 481158"/>
                <a:gd name="connsiteX1" fmla="*/ 265299 w 481553"/>
                <a:gd name="connsiteY1" fmla="*/ 7100 h 481158"/>
                <a:gd name="connsiteX2" fmla="*/ 465590 w 481553"/>
                <a:gd name="connsiteY2" fmla="*/ 152823 h 481158"/>
                <a:gd name="connsiteX3" fmla="*/ 479695 w 481553"/>
                <a:gd name="connsiteY3" fmla="*/ 171830 h 481158"/>
                <a:gd name="connsiteX4" fmla="*/ 479173 w 481553"/>
                <a:gd name="connsiteY4" fmla="*/ 196946 h 481158"/>
                <a:gd name="connsiteX5" fmla="*/ 460509 w 481553"/>
                <a:gd name="connsiteY5" fmla="*/ 217928 h 481158"/>
                <a:gd name="connsiteX6" fmla="*/ 445685 w 481553"/>
                <a:gd name="connsiteY6" fmla="*/ 221833 h 481158"/>
                <a:gd name="connsiteX7" fmla="*/ 445691 w 481553"/>
                <a:gd name="connsiteY7" fmla="*/ 405309 h 481158"/>
                <a:gd name="connsiteX8" fmla="*/ 473352 w 481553"/>
                <a:gd name="connsiteY8" fmla="*/ 420236 h 481158"/>
                <a:gd name="connsiteX9" fmla="*/ 480060 w 481553"/>
                <a:gd name="connsiteY9" fmla="*/ 451885 h 481158"/>
                <a:gd name="connsiteX10" fmla="*/ 457979 w 481553"/>
                <a:gd name="connsiteY10" fmla="*/ 478149 h 481158"/>
                <a:gd name="connsiteX11" fmla="*/ 441899 w 481553"/>
                <a:gd name="connsiteY11" fmla="*/ 481141 h 481158"/>
                <a:gd name="connsiteX12" fmla="*/ 36629 w 481553"/>
                <a:gd name="connsiteY12" fmla="*/ 481130 h 481158"/>
                <a:gd name="connsiteX13" fmla="*/ 14326 w 481553"/>
                <a:gd name="connsiteY13" fmla="*/ 472937 h 481158"/>
                <a:gd name="connsiteX14" fmla="*/ 949 w 481553"/>
                <a:gd name="connsiteY14" fmla="*/ 451738 h 481158"/>
                <a:gd name="connsiteX15" fmla="*/ 3136 w 481553"/>
                <a:gd name="connsiteY15" fmla="*/ 428010 h 481158"/>
                <a:gd name="connsiteX16" fmla="*/ 24161 w 481553"/>
                <a:gd name="connsiteY16" fmla="*/ 407795 h 481158"/>
                <a:gd name="connsiteX17" fmla="*/ 40551 w 481553"/>
                <a:gd name="connsiteY17" fmla="*/ 405244 h 481158"/>
                <a:gd name="connsiteX18" fmla="*/ 40562 w 481553"/>
                <a:gd name="connsiteY18" fmla="*/ 221844 h 481158"/>
                <a:gd name="connsiteX19" fmla="*/ 18389 w 481553"/>
                <a:gd name="connsiteY19" fmla="*/ 213162 h 481158"/>
                <a:gd name="connsiteX20" fmla="*/ 4768 w 481553"/>
                <a:gd name="connsiteY20" fmla="*/ 185740 h 481158"/>
                <a:gd name="connsiteX21" fmla="*/ 20582 w 481553"/>
                <a:gd name="connsiteY21" fmla="*/ 152867 h 481158"/>
                <a:gd name="connsiteX22" fmla="*/ 215187 w 481553"/>
                <a:gd name="connsiteY22" fmla="*/ 11294 h 481158"/>
                <a:gd name="connsiteX23" fmla="*/ 228178 w 481553"/>
                <a:gd name="connsiteY23" fmla="*/ 3031 h 481158"/>
                <a:gd name="connsiteX24" fmla="*/ 240298 w 481553"/>
                <a:gd name="connsiteY24" fmla="*/ 25623 h 481158"/>
                <a:gd name="connsiteX25" fmla="*/ 235554 w 481553"/>
                <a:gd name="connsiteY25" fmla="*/ 27821 h 481158"/>
                <a:gd name="connsiteX26" fmla="*/ 35253 w 481553"/>
                <a:gd name="connsiteY26" fmla="*/ 173555 h 481158"/>
                <a:gd name="connsiteX27" fmla="*/ 30140 w 481553"/>
                <a:gd name="connsiteY27" fmla="*/ 181867 h 481158"/>
                <a:gd name="connsiteX28" fmla="*/ 40361 w 481553"/>
                <a:gd name="connsiteY28" fmla="*/ 196337 h 481158"/>
                <a:gd name="connsiteX29" fmla="*/ 55141 w 481553"/>
                <a:gd name="connsiteY29" fmla="*/ 196696 h 481158"/>
                <a:gd name="connsiteX30" fmla="*/ 65836 w 481553"/>
                <a:gd name="connsiteY30" fmla="*/ 208587 h 481158"/>
                <a:gd name="connsiteX31" fmla="*/ 65852 w 481553"/>
                <a:gd name="connsiteY31" fmla="*/ 418060 h 481158"/>
                <a:gd name="connsiteX32" fmla="*/ 57230 w 481553"/>
                <a:gd name="connsiteY32" fmla="*/ 429892 h 481158"/>
                <a:gd name="connsiteX33" fmla="*/ 49114 w 481553"/>
                <a:gd name="connsiteY33" fmla="*/ 430545 h 481158"/>
                <a:gd name="connsiteX34" fmla="*/ 37690 w 481553"/>
                <a:gd name="connsiteY34" fmla="*/ 430545 h 481158"/>
                <a:gd name="connsiteX35" fmla="*/ 25924 w 481553"/>
                <a:gd name="connsiteY35" fmla="*/ 439303 h 481158"/>
                <a:gd name="connsiteX36" fmla="*/ 27409 w 481553"/>
                <a:gd name="connsiteY36" fmla="*/ 450150 h 481158"/>
                <a:gd name="connsiteX37" fmla="*/ 37690 w 481553"/>
                <a:gd name="connsiteY37" fmla="*/ 455840 h 481158"/>
                <a:gd name="connsiteX38" fmla="*/ 443509 w 481553"/>
                <a:gd name="connsiteY38" fmla="*/ 455840 h 481158"/>
                <a:gd name="connsiteX39" fmla="*/ 455673 w 481553"/>
                <a:gd name="connsiteY39" fmla="*/ 444645 h 481158"/>
                <a:gd name="connsiteX40" fmla="*/ 445190 w 481553"/>
                <a:gd name="connsiteY40" fmla="*/ 430713 h 481158"/>
                <a:gd name="connsiteX41" fmla="*/ 431150 w 481553"/>
                <a:gd name="connsiteY41" fmla="*/ 430392 h 481158"/>
                <a:gd name="connsiteX42" fmla="*/ 420395 w 481553"/>
                <a:gd name="connsiteY42" fmla="*/ 418566 h 481158"/>
                <a:gd name="connsiteX43" fmla="*/ 420395 w 481553"/>
                <a:gd name="connsiteY43" fmla="*/ 208598 h 481158"/>
                <a:gd name="connsiteX44" fmla="*/ 430911 w 481553"/>
                <a:gd name="connsiteY44" fmla="*/ 196723 h 481158"/>
                <a:gd name="connsiteX45" fmla="*/ 445723 w 481553"/>
                <a:gd name="connsiteY45" fmla="*/ 196369 h 481158"/>
                <a:gd name="connsiteX46" fmla="*/ 455461 w 481553"/>
                <a:gd name="connsiteY46" fmla="*/ 179228 h 481158"/>
                <a:gd name="connsiteX47" fmla="*/ 447083 w 481553"/>
                <a:gd name="connsiteY47" fmla="*/ 170710 h 481158"/>
                <a:gd name="connsiteX48" fmla="*/ 250612 w 481553"/>
                <a:gd name="connsiteY48" fmla="*/ 27766 h 481158"/>
                <a:gd name="connsiteX49" fmla="*/ 240298 w 481553"/>
                <a:gd name="connsiteY49" fmla="*/ 25623 h 48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1553" h="481158">
                  <a:moveTo>
                    <a:pt x="228178" y="3031"/>
                  </a:moveTo>
                  <a:cubicBezTo>
                    <a:pt x="240151" y="-2169"/>
                    <a:pt x="254746" y="-592"/>
                    <a:pt x="265299" y="7100"/>
                  </a:cubicBezTo>
                  <a:cubicBezTo>
                    <a:pt x="332068" y="55673"/>
                    <a:pt x="398821" y="104256"/>
                    <a:pt x="465590" y="152823"/>
                  </a:cubicBezTo>
                  <a:cubicBezTo>
                    <a:pt x="472172" y="157425"/>
                    <a:pt x="477198" y="164198"/>
                    <a:pt x="479695" y="171830"/>
                  </a:cubicBezTo>
                  <a:cubicBezTo>
                    <a:pt x="482410" y="179941"/>
                    <a:pt x="482078" y="188933"/>
                    <a:pt x="479173" y="196946"/>
                  </a:cubicBezTo>
                  <a:cubicBezTo>
                    <a:pt x="475887" y="205944"/>
                    <a:pt x="469185" y="213761"/>
                    <a:pt x="460509" y="217928"/>
                  </a:cubicBezTo>
                  <a:cubicBezTo>
                    <a:pt x="455918" y="220283"/>
                    <a:pt x="450810" y="221474"/>
                    <a:pt x="445685" y="221833"/>
                  </a:cubicBezTo>
                  <a:cubicBezTo>
                    <a:pt x="445691" y="282994"/>
                    <a:pt x="445680" y="344154"/>
                    <a:pt x="445691" y="405309"/>
                  </a:cubicBezTo>
                  <a:cubicBezTo>
                    <a:pt x="456511" y="405956"/>
                    <a:pt x="466841" y="411587"/>
                    <a:pt x="473352" y="420236"/>
                  </a:cubicBezTo>
                  <a:cubicBezTo>
                    <a:pt x="480185" y="429076"/>
                    <a:pt x="482644" y="441038"/>
                    <a:pt x="480060" y="451885"/>
                  </a:cubicBezTo>
                  <a:cubicBezTo>
                    <a:pt x="477449" y="463499"/>
                    <a:pt x="468941" y="473547"/>
                    <a:pt x="457979" y="478149"/>
                  </a:cubicBezTo>
                  <a:cubicBezTo>
                    <a:pt x="452926" y="480336"/>
                    <a:pt x="447388" y="481304"/>
                    <a:pt x="441899" y="481141"/>
                  </a:cubicBezTo>
                  <a:cubicBezTo>
                    <a:pt x="306811" y="481130"/>
                    <a:pt x="171717" y="481141"/>
                    <a:pt x="36629" y="481130"/>
                  </a:cubicBezTo>
                  <a:cubicBezTo>
                    <a:pt x="28567" y="480912"/>
                    <a:pt x="20620" y="477975"/>
                    <a:pt x="14326" y="472937"/>
                  </a:cubicBezTo>
                  <a:cubicBezTo>
                    <a:pt x="7640" y="467661"/>
                    <a:pt x="2826" y="460050"/>
                    <a:pt x="949" y="451738"/>
                  </a:cubicBezTo>
                  <a:cubicBezTo>
                    <a:pt x="-824" y="443861"/>
                    <a:pt x="-122" y="435408"/>
                    <a:pt x="3136" y="428010"/>
                  </a:cubicBezTo>
                  <a:cubicBezTo>
                    <a:pt x="7091" y="418833"/>
                    <a:pt x="14837" y="411380"/>
                    <a:pt x="24161" y="407795"/>
                  </a:cubicBezTo>
                  <a:cubicBezTo>
                    <a:pt x="29351" y="405722"/>
                    <a:pt x="34992" y="405026"/>
                    <a:pt x="40551" y="405244"/>
                  </a:cubicBezTo>
                  <a:cubicBezTo>
                    <a:pt x="40557" y="344111"/>
                    <a:pt x="40541" y="282977"/>
                    <a:pt x="40562" y="221844"/>
                  </a:cubicBezTo>
                  <a:cubicBezTo>
                    <a:pt x="32506" y="221349"/>
                    <a:pt x="24580" y="218379"/>
                    <a:pt x="18389" y="213162"/>
                  </a:cubicBezTo>
                  <a:cubicBezTo>
                    <a:pt x="10317" y="206428"/>
                    <a:pt x="5301" y="196228"/>
                    <a:pt x="4768" y="185740"/>
                  </a:cubicBezTo>
                  <a:cubicBezTo>
                    <a:pt x="3832" y="173005"/>
                    <a:pt x="10137" y="160145"/>
                    <a:pt x="20582" y="152867"/>
                  </a:cubicBezTo>
                  <a:cubicBezTo>
                    <a:pt x="85468" y="105698"/>
                    <a:pt x="150306" y="58469"/>
                    <a:pt x="215187" y="11294"/>
                  </a:cubicBezTo>
                  <a:cubicBezTo>
                    <a:pt x="219360" y="8308"/>
                    <a:pt x="223358" y="4951"/>
                    <a:pt x="228178" y="3031"/>
                  </a:cubicBezTo>
                  <a:moveTo>
                    <a:pt x="240298" y="25623"/>
                  </a:moveTo>
                  <a:cubicBezTo>
                    <a:pt x="238584" y="26020"/>
                    <a:pt x="236969" y="26782"/>
                    <a:pt x="235554" y="27821"/>
                  </a:cubicBezTo>
                  <a:cubicBezTo>
                    <a:pt x="168780" y="76393"/>
                    <a:pt x="102022" y="124977"/>
                    <a:pt x="35253" y="173555"/>
                  </a:cubicBezTo>
                  <a:cubicBezTo>
                    <a:pt x="32522" y="175486"/>
                    <a:pt x="30509" y="178505"/>
                    <a:pt x="30140" y="181867"/>
                  </a:cubicBezTo>
                  <a:cubicBezTo>
                    <a:pt x="29122" y="188335"/>
                    <a:pt x="33724" y="195390"/>
                    <a:pt x="40361" y="196337"/>
                  </a:cubicBezTo>
                  <a:cubicBezTo>
                    <a:pt x="45268" y="196815"/>
                    <a:pt x="50234" y="196152"/>
                    <a:pt x="55141" y="196696"/>
                  </a:cubicBezTo>
                  <a:cubicBezTo>
                    <a:pt x="60951" y="197425"/>
                    <a:pt x="65727" y="202734"/>
                    <a:pt x="65836" y="208587"/>
                  </a:cubicBezTo>
                  <a:cubicBezTo>
                    <a:pt x="65858" y="278413"/>
                    <a:pt x="65830" y="348234"/>
                    <a:pt x="65852" y="418060"/>
                  </a:cubicBezTo>
                  <a:cubicBezTo>
                    <a:pt x="65945" y="423320"/>
                    <a:pt x="62229" y="428320"/>
                    <a:pt x="57230" y="429892"/>
                  </a:cubicBezTo>
                  <a:cubicBezTo>
                    <a:pt x="54619" y="430789"/>
                    <a:pt x="51823" y="430507"/>
                    <a:pt x="49114" y="430545"/>
                  </a:cubicBezTo>
                  <a:cubicBezTo>
                    <a:pt x="45306" y="430550"/>
                    <a:pt x="41498" y="430528"/>
                    <a:pt x="37690" y="430545"/>
                  </a:cubicBezTo>
                  <a:cubicBezTo>
                    <a:pt x="32424" y="430566"/>
                    <a:pt x="27501" y="434309"/>
                    <a:pt x="25924" y="439303"/>
                  </a:cubicBezTo>
                  <a:cubicBezTo>
                    <a:pt x="24721" y="442888"/>
                    <a:pt x="25276" y="447017"/>
                    <a:pt x="27409" y="450150"/>
                  </a:cubicBezTo>
                  <a:cubicBezTo>
                    <a:pt x="29628" y="453566"/>
                    <a:pt x="33594" y="455813"/>
                    <a:pt x="37690" y="455840"/>
                  </a:cubicBezTo>
                  <a:lnTo>
                    <a:pt x="443509" y="455840"/>
                  </a:lnTo>
                  <a:cubicBezTo>
                    <a:pt x="449602" y="455780"/>
                    <a:pt x="455053" y="450678"/>
                    <a:pt x="455673" y="444645"/>
                  </a:cubicBezTo>
                  <a:cubicBezTo>
                    <a:pt x="456565" y="438182"/>
                    <a:pt x="451636" y="431660"/>
                    <a:pt x="445190" y="430713"/>
                  </a:cubicBezTo>
                  <a:cubicBezTo>
                    <a:pt x="440528" y="430229"/>
                    <a:pt x="435812" y="430844"/>
                    <a:pt x="431150" y="430392"/>
                  </a:cubicBezTo>
                  <a:cubicBezTo>
                    <a:pt x="425362" y="429658"/>
                    <a:pt x="420526" y="424414"/>
                    <a:pt x="420395" y="418566"/>
                  </a:cubicBezTo>
                  <a:cubicBezTo>
                    <a:pt x="420390" y="348577"/>
                    <a:pt x="420384" y="278587"/>
                    <a:pt x="420395" y="208598"/>
                  </a:cubicBezTo>
                  <a:cubicBezTo>
                    <a:pt x="420499" y="202788"/>
                    <a:pt x="425182" y="197561"/>
                    <a:pt x="430911" y="196723"/>
                  </a:cubicBezTo>
                  <a:cubicBezTo>
                    <a:pt x="435823" y="196146"/>
                    <a:pt x="440800" y="196788"/>
                    <a:pt x="445723" y="196369"/>
                  </a:cubicBezTo>
                  <a:cubicBezTo>
                    <a:pt x="453415" y="195385"/>
                    <a:pt x="458257" y="186295"/>
                    <a:pt x="455461" y="179228"/>
                  </a:cubicBezTo>
                  <a:cubicBezTo>
                    <a:pt x="454084" y="175246"/>
                    <a:pt x="450282" y="173065"/>
                    <a:pt x="447083" y="170710"/>
                  </a:cubicBezTo>
                  <a:cubicBezTo>
                    <a:pt x="381587" y="123062"/>
                    <a:pt x="316108" y="75409"/>
                    <a:pt x="250612" y="27766"/>
                  </a:cubicBezTo>
                  <a:cubicBezTo>
                    <a:pt x="247696" y="25617"/>
                    <a:pt x="243828" y="24753"/>
                    <a:pt x="240298" y="25623"/>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5" name="任意多边形: 形状 114"/>
            <p:cNvSpPr/>
            <p:nvPr/>
          </p:nvSpPr>
          <p:spPr>
            <a:xfrm>
              <a:off x="4587800" y="2978785"/>
              <a:ext cx="207941" cy="207919"/>
            </a:xfrm>
            <a:custGeom>
              <a:avLst/>
              <a:gdLst>
                <a:gd name="connsiteX0" fmla="*/ 85288 w 207941"/>
                <a:gd name="connsiteY0" fmla="*/ 8145 h 207919"/>
                <a:gd name="connsiteX1" fmla="*/ 103772 w 207941"/>
                <a:gd name="connsiteY1" fmla="*/ 7 h 207919"/>
                <a:gd name="connsiteX2" fmla="*/ 124705 w 207941"/>
                <a:gd name="connsiteY2" fmla="*/ 10675 h 207919"/>
                <a:gd name="connsiteX3" fmla="*/ 128486 w 207941"/>
                <a:gd name="connsiteY3" fmla="*/ 17801 h 207919"/>
                <a:gd name="connsiteX4" fmla="*/ 145496 w 207941"/>
                <a:gd name="connsiteY4" fmla="*/ 54047 h 207919"/>
                <a:gd name="connsiteX5" fmla="*/ 186458 w 207941"/>
                <a:gd name="connsiteY5" fmla="*/ 60302 h 207919"/>
                <a:gd name="connsiteX6" fmla="*/ 203550 w 207941"/>
                <a:gd name="connsiteY6" fmla="*/ 71095 h 207919"/>
                <a:gd name="connsiteX7" fmla="*/ 205824 w 207941"/>
                <a:gd name="connsiteY7" fmla="*/ 95553 h 207919"/>
                <a:gd name="connsiteX8" fmla="*/ 197311 w 207941"/>
                <a:gd name="connsiteY8" fmla="*/ 106634 h 207919"/>
                <a:gd name="connsiteX9" fmla="*/ 170389 w 207941"/>
                <a:gd name="connsiteY9" fmla="*/ 134274 h 207919"/>
                <a:gd name="connsiteX10" fmla="*/ 177580 w 207941"/>
                <a:gd name="connsiteY10" fmla="*/ 178337 h 207919"/>
                <a:gd name="connsiteX11" fmla="*/ 171782 w 207941"/>
                <a:gd name="connsiteY11" fmla="*/ 199128 h 207919"/>
                <a:gd name="connsiteX12" fmla="*/ 146818 w 207941"/>
                <a:gd name="connsiteY12" fmla="*/ 207266 h 207919"/>
                <a:gd name="connsiteX13" fmla="*/ 138082 w 207941"/>
                <a:gd name="connsiteY13" fmla="*/ 203567 h 207919"/>
                <a:gd name="connsiteX14" fmla="*/ 103957 w 207941"/>
                <a:gd name="connsiteY14" fmla="*/ 184696 h 207919"/>
                <a:gd name="connsiteX15" fmla="*/ 72863 w 207941"/>
                <a:gd name="connsiteY15" fmla="*/ 201913 h 207919"/>
                <a:gd name="connsiteX16" fmla="*/ 62141 w 207941"/>
                <a:gd name="connsiteY16" fmla="*/ 207016 h 207919"/>
                <a:gd name="connsiteX17" fmla="*/ 37852 w 207941"/>
                <a:gd name="connsiteY17" fmla="*/ 200869 h 207919"/>
                <a:gd name="connsiteX18" fmla="*/ 30351 w 207941"/>
                <a:gd name="connsiteY18" fmla="*/ 178451 h 207919"/>
                <a:gd name="connsiteX19" fmla="*/ 37558 w 207941"/>
                <a:gd name="connsiteY19" fmla="*/ 134306 h 207919"/>
                <a:gd name="connsiteX20" fmla="*/ 7220 w 207941"/>
                <a:gd name="connsiteY20" fmla="*/ 103158 h 207919"/>
                <a:gd name="connsiteX21" fmla="*/ 268 w 207941"/>
                <a:gd name="connsiteY21" fmla="*/ 81697 h 207919"/>
                <a:gd name="connsiteX22" fmla="*/ 20548 w 207941"/>
                <a:gd name="connsiteY22" fmla="*/ 60466 h 207919"/>
                <a:gd name="connsiteX23" fmla="*/ 62462 w 207941"/>
                <a:gd name="connsiteY23" fmla="*/ 54041 h 207919"/>
                <a:gd name="connsiteX24" fmla="*/ 78178 w 207941"/>
                <a:gd name="connsiteY24" fmla="*/ 20526 h 207919"/>
                <a:gd name="connsiteX25" fmla="*/ 85288 w 207941"/>
                <a:gd name="connsiteY25" fmla="*/ 8145 h 207919"/>
                <a:gd name="connsiteX26" fmla="*/ 79717 w 207941"/>
                <a:gd name="connsiteY26" fmla="*/ 77193 h 207919"/>
                <a:gd name="connsiteX27" fmla="*/ 25563 w 207941"/>
                <a:gd name="connsiteY27" fmla="*/ 85451 h 207919"/>
                <a:gd name="connsiteX28" fmla="*/ 64763 w 207941"/>
                <a:gd name="connsiteY28" fmla="*/ 125619 h 207919"/>
                <a:gd name="connsiteX29" fmla="*/ 55515 w 207941"/>
                <a:gd name="connsiteY29" fmla="*/ 182362 h 207919"/>
                <a:gd name="connsiteX30" fmla="*/ 103974 w 207941"/>
                <a:gd name="connsiteY30" fmla="*/ 155565 h 207919"/>
                <a:gd name="connsiteX31" fmla="*/ 152427 w 207941"/>
                <a:gd name="connsiteY31" fmla="*/ 182362 h 207919"/>
                <a:gd name="connsiteX32" fmla="*/ 143179 w 207941"/>
                <a:gd name="connsiteY32" fmla="*/ 125570 h 207919"/>
                <a:gd name="connsiteX33" fmla="*/ 182313 w 207941"/>
                <a:gd name="connsiteY33" fmla="*/ 85435 h 207919"/>
                <a:gd name="connsiteX34" fmla="*/ 128246 w 207941"/>
                <a:gd name="connsiteY34" fmla="*/ 77210 h 207919"/>
                <a:gd name="connsiteX35" fmla="*/ 104001 w 207941"/>
                <a:gd name="connsiteY35" fmla="*/ 25574 h 207919"/>
                <a:gd name="connsiteX36" fmla="*/ 79717 w 207941"/>
                <a:gd name="connsiteY36" fmla="*/ 77193 h 20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7941" h="207919">
                  <a:moveTo>
                    <a:pt x="85288" y="8145"/>
                  </a:moveTo>
                  <a:cubicBezTo>
                    <a:pt x="89977" y="3042"/>
                    <a:pt x="96820" y="-69"/>
                    <a:pt x="103772" y="7"/>
                  </a:cubicBezTo>
                  <a:cubicBezTo>
                    <a:pt x="111938" y="-194"/>
                    <a:pt x="120048" y="3973"/>
                    <a:pt x="124705" y="10675"/>
                  </a:cubicBezTo>
                  <a:cubicBezTo>
                    <a:pt x="126310" y="12851"/>
                    <a:pt x="127338" y="15369"/>
                    <a:pt x="128486" y="17801"/>
                  </a:cubicBezTo>
                  <a:cubicBezTo>
                    <a:pt x="134159" y="29883"/>
                    <a:pt x="139833" y="41959"/>
                    <a:pt x="145496" y="54047"/>
                  </a:cubicBezTo>
                  <a:cubicBezTo>
                    <a:pt x="159156" y="56119"/>
                    <a:pt x="172810" y="58208"/>
                    <a:pt x="186458" y="60302"/>
                  </a:cubicBezTo>
                  <a:cubicBezTo>
                    <a:pt x="193323" y="61325"/>
                    <a:pt x="199683" y="65323"/>
                    <a:pt x="203550" y="71095"/>
                  </a:cubicBezTo>
                  <a:cubicBezTo>
                    <a:pt x="208424" y="78140"/>
                    <a:pt x="209327" y="87725"/>
                    <a:pt x="205824" y="95553"/>
                  </a:cubicBezTo>
                  <a:cubicBezTo>
                    <a:pt x="204035" y="99948"/>
                    <a:pt x="200662" y="103381"/>
                    <a:pt x="197311" y="106634"/>
                  </a:cubicBezTo>
                  <a:cubicBezTo>
                    <a:pt x="188368" y="115876"/>
                    <a:pt x="179332" y="125026"/>
                    <a:pt x="170389" y="134274"/>
                  </a:cubicBezTo>
                  <a:cubicBezTo>
                    <a:pt x="172799" y="148956"/>
                    <a:pt x="175192" y="163644"/>
                    <a:pt x="177580" y="178337"/>
                  </a:cubicBezTo>
                  <a:cubicBezTo>
                    <a:pt x="178870" y="185675"/>
                    <a:pt x="176645" y="193492"/>
                    <a:pt x="171782" y="199128"/>
                  </a:cubicBezTo>
                  <a:cubicBezTo>
                    <a:pt x="165814" y="206194"/>
                    <a:pt x="155799" y="209404"/>
                    <a:pt x="146818" y="207266"/>
                  </a:cubicBezTo>
                  <a:cubicBezTo>
                    <a:pt x="143696" y="206586"/>
                    <a:pt x="140823" y="205155"/>
                    <a:pt x="138082" y="203567"/>
                  </a:cubicBezTo>
                  <a:cubicBezTo>
                    <a:pt x="126712" y="197267"/>
                    <a:pt x="115327" y="190990"/>
                    <a:pt x="103957" y="184696"/>
                  </a:cubicBezTo>
                  <a:cubicBezTo>
                    <a:pt x="93611" y="190462"/>
                    <a:pt x="83221" y="196158"/>
                    <a:pt x="72863" y="201913"/>
                  </a:cubicBezTo>
                  <a:cubicBezTo>
                    <a:pt x="69360" y="203746"/>
                    <a:pt x="66025" y="206042"/>
                    <a:pt x="62141" y="207016"/>
                  </a:cubicBezTo>
                  <a:cubicBezTo>
                    <a:pt x="53704" y="209371"/>
                    <a:pt x="44119" y="207016"/>
                    <a:pt x="37852" y="200869"/>
                  </a:cubicBezTo>
                  <a:cubicBezTo>
                    <a:pt x="31841" y="195244"/>
                    <a:pt x="28980" y="186551"/>
                    <a:pt x="30351" y="178451"/>
                  </a:cubicBezTo>
                  <a:cubicBezTo>
                    <a:pt x="32739" y="163731"/>
                    <a:pt x="35127" y="149016"/>
                    <a:pt x="37558" y="134306"/>
                  </a:cubicBezTo>
                  <a:cubicBezTo>
                    <a:pt x="27500" y="123867"/>
                    <a:pt x="17328" y="113548"/>
                    <a:pt x="7220" y="103158"/>
                  </a:cubicBezTo>
                  <a:cubicBezTo>
                    <a:pt x="1699" y="97614"/>
                    <a:pt x="-880" y="89417"/>
                    <a:pt x="268" y="81697"/>
                  </a:cubicBezTo>
                  <a:cubicBezTo>
                    <a:pt x="1644" y="71269"/>
                    <a:pt x="10174" y="62283"/>
                    <a:pt x="20548" y="60466"/>
                  </a:cubicBezTo>
                  <a:cubicBezTo>
                    <a:pt x="34512" y="58273"/>
                    <a:pt x="48492" y="56184"/>
                    <a:pt x="62462" y="54041"/>
                  </a:cubicBezTo>
                  <a:cubicBezTo>
                    <a:pt x="67668" y="42857"/>
                    <a:pt x="72939" y="31700"/>
                    <a:pt x="78178" y="20526"/>
                  </a:cubicBezTo>
                  <a:cubicBezTo>
                    <a:pt x="80256" y="16245"/>
                    <a:pt x="81899" y="11610"/>
                    <a:pt x="85288" y="8145"/>
                  </a:cubicBezTo>
                  <a:moveTo>
                    <a:pt x="79717" y="77193"/>
                  </a:moveTo>
                  <a:cubicBezTo>
                    <a:pt x="61662" y="79908"/>
                    <a:pt x="43613" y="82693"/>
                    <a:pt x="25563" y="85451"/>
                  </a:cubicBezTo>
                  <a:cubicBezTo>
                    <a:pt x="38652" y="98817"/>
                    <a:pt x="51707" y="112215"/>
                    <a:pt x="64763" y="125619"/>
                  </a:cubicBezTo>
                  <a:cubicBezTo>
                    <a:pt x="61695" y="144533"/>
                    <a:pt x="58594" y="163448"/>
                    <a:pt x="55515" y="182362"/>
                  </a:cubicBezTo>
                  <a:cubicBezTo>
                    <a:pt x="71661" y="173419"/>
                    <a:pt x="87823" y="164498"/>
                    <a:pt x="103974" y="155565"/>
                  </a:cubicBezTo>
                  <a:cubicBezTo>
                    <a:pt x="120125" y="164503"/>
                    <a:pt x="136281" y="173414"/>
                    <a:pt x="152427" y="182362"/>
                  </a:cubicBezTo>
                  <a:cubicBezTo>
                    <a:pt x="149353" y="163426"/>
                    <a:pt x="146241" y="144501"/>
                    <a:pt x="143179" y="125570"/>
                  </a:cubicBezTo>
                  <a:cubicBezTo>
                    <a:pt x="156245" y="112215"/>
                    <a:pt x="169323" y="98871"/>
                    <a:pt x="182313" y="85435"/>
                  </a:cubicBezTo>
                  <a:cubicBezTo>
                    <a:pt x="164291" y="82698"/>
                    <a:pt x="146279" y="79886"/>
                    <a:pt x="128246" y="77210"/>
                  </a:cubicBezTo>
                  <a:cubicBezTo>
                    <a:pt x="120103" y="60030"/>
                    <a:pt x="112046" y="42802"/>
                    <a:pt x="104001" y="25574"/>
                  </a:cubicBezTo>
                  <a:cubicBezTo>
                    <a:pt x="95857" y="42759"/>
                    <a:pt x="87866" y="60009"/>
                    <a:pt x="79717" y="77193"/>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6" name="任意多边形: 形状 115"/>
            <p:cNvSpPr/>
            <p:nvPr/>
          </p:nvSpPr>
          <p:spPr>
            <a:xfrm>
              <a:off x="4565172" y="3246844"/>
              <a:ext cx="253212" cy="25319"/>
            </a:xfrm>
            <a:custGeom>
              <a:avLst/>
              <a:gdLst>
                <a:gd name="connsiteX0" fmla="*/ 9144 w 253212"/>
                <a:gd name="connsiteY0" fmla="*/ 438 h 25319"/>
                <a:gd name="connsiteX1" fmla="*/ 15444 w 253212"/>
                <a:gd name="connsiteY1" fmla="*/ 19 h 25319"/>
                <a:gd name="connsiteX2" fmla="*/ 241258 w 253212"/>
                <a:gd name="connsiteY2" fmla="*/ 19 h 25319"/>
                <a:gd name="connsiteX3" fmla="*/ 253013 w 253212"/>
                <a:gd name="connsiteY3" fmla="*/ 10431 h 25319"/>
                <a:gd name="connsiteX4" fmla="*/ 247427 w 253212"/>
                <a:gd name="connsiteY4" fmla="*/ 23269 h 25319"/>
                <a:gd name="connsiteX5" fmla="*/ 239615 w 253212"/>
                <a:gd name="connsiteY5" fmla="*/ 25319 h 25319"/>
                <a:gd name="connsiteX6" fmla="*/ 13257 w 253212"/>
                <a:gd name="connsiteY6" fmla="*/ 25314 h 25319"/>
                <a:gd name="connsiteX7" fmla="*/ 3258 w 253212"/>
                <a:gd name="connsiteY7" fmla="*/ 21104 h 25319"/>
                <a:gd name="connsiteX8" fmla="*/ 745 w 253212"/>
                <a:gd name="connsiteY8" fmla="*/ 8309 h 25319"/>
                <a:gd name="connsiteX9" fmla="*/ 9144 w 253212"/>
                <a:gd name="connsiteY9" fmla="*/ 438 h 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212" h="25319">
                  <a:moveTo>
                    <a:pt x="9144" y="438"/>
                  </a:moveTo>
                  <a:cubicBezTo>
                    <a:pt x="11184" y="-188"/>
                    <a:pt x="13339" y="51"/>
                    <a:pt x="15444" y="19"/>
                  </a:cubicBezTo>
                  <a:lnTo>
                    <a:pt x="241258" y="19"/>
                  </a:lnTo>
                  <a:cubicBezTo>
                    <a:pt x="246992" y="133"/>
                    <a:pt x="252154" y="4784"/>
                    <a:pt x="253013" y="10431"/>
                  </a:cubicBezTo>
                  <a:cubicBezTo>
                    <a:pt x="253927" y="15326"/>
                    <a:pt x="251632" y="20609"/>
                    <a:pt x="247427" y="23269"/>
                  </a:cubicBezTo>
                  <a:cubicBezTo>
                    <a:pt x="245137" y="24803"/>
                    <a:pt x="242330" y="25325"/>
                    <a:pt x="239615" y="25319"/>
                  </a:cubicBezTo>
                  <a:cubicBezTo>
                    <a:pt x="164159" y="25309"/>
                    <a:pt x="88708" y="25314"/>
                    <a:pt x="13257" y="25314"/>
                  </a:cubicBezTo>
                  <a:cubicBezTo>
                    <a:pt x="9525" y="25401"/>
                    <a:pt x="5739" y="23938"/>
                    <a:pt x="3258" y="21104"/>
                  </a:cubicBezTo>
                  <a:cubicBezTo>
                    <a:pt x="136" y="17742"/>
                    <a:pt x="-832" y="12601"/>
                    <a:pt x="745" y="8309"/>
                  </a:cubicBezTo>
                  <a:cubicBezTo>
                    <a:pt x="2062" y="4534"/>
                    <a:pt x="5309" y="1531"/>
                    <a:pt x="9144" y="438"/>
                  </a:cubicBezTo>
                  <a:close/>
                </a:path>
              </a:pathLst>
            </a:custGeom>
            <a:solidFill>
              <a:schemeClr val="accent1">
                <a:lumMod val="60000"/>
                <a:lumOff val="40000"/>
              </a:schemeClr>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17" name="图形 108"/>
          <p:cNvGrpSpPr/>
          <p:nvPr/>
        </p:nvGrpSpPr>
        <p:grpSpPr>
          <a:xfrm>
            <a:off x="7224321" y="2828130"/>
            <a:ext cx="557042" cy="557042"/>
            <a:chOff x="7224321" y="2828130"/>
            <a:chExt cx="557042" cy="557042"/>
          </a:xfrm>
          <a:solidFill>
            <a:schemeClr val="tx1">
              <a:lumMod val="75000"/>
              <a:lumOff val="25000"/>
            </a:schemeClr>
          </a:solidFill>
        </p:grpSpPr>
        <p:sp>
          <p:nvSpPr>
            <p:cNvPr id="118" name="任意多边形: 形状 117"/>
            <p:cNvSpPr/>
            <p:nvPr/>
          </p:nvSpPr>
          <p:spPr>
            <a:xfrm>
              <a:off x="7275445" y="2866199"/>
              <a:ext cx="455746" cy="481300"/>
            </a:xfrm>
            <a:custGeom>
              <a:avLst/>
              <a:gdLst>
                <a:gd name="connsiteX0" fmla="*/ 129767 w 455746"/>
                <a:gd name="connsiteY0" fmla="*/ 423 h 481300"/>
                <a:gd name="connsiteX1" fmla="*/ 143639 w 455746"/>
                <a:gd name="connsiteY1" fmla="*/ 9 h 481300"/>
                <a:gd name="connsiteX2" fmla="*/ 320429 w 455746"/>
                <a:gd name="connsiteY2" fmla="*/ 20 h 481300"/>
                <a:gd name="connsiteX3" fmla="*/ 365471 w 455746"/>
                <a:gd name="connsiteY3" fmla="*/ 22868 h 481300"/>
                <a:gd name="connsiteX4" fmla="*/ 376269 w 455746"/>
                <a:gd name="connsiteY4" fmla="*/ 46547 h 481300"/>
                <a:gd name="connsiteX5" fmla="*/ 388117 w 455746"/>
                <a:gd name="connsiteY5" fmla="*/ 65021 h 481300"/>
                <a:gd name="connsiteX6" fmla="*/ 422650 w 455746"/>
                <a:gd name="connsiteY6" fmla="*/ 85823 h 481300"/>
                <a:gd name="connsiteX7" fmla="*/ 435629 w 455746"/>
                <a:gd name="connsiteY7" fmla="*/ 92596 h 481300"/>
                <a:gd name="connsiteX8" fmla="*/ 445377 w 455746"/>
                <a:gd name="connsiteY8" fmla="*/ 103568 h 481300"/>
                <a:gd name="connsiteX9" fmla="*/ 455729 w 455746"/>
                <a:gd name="connsiteY9" fmla="*/ 133835 h 481300"/>
                <a:gd name="connsiteX10" fmla="*/ 455735 w 455746"/>
                <a:gd name="connsiteY10" fmla="*/ 230143 h 481300"/>
                <a:gd name="connsiteX11" fmla="*/ 455191 w 455746"/>
                <a:gd name="connsiteY11" fmla="*/ 258446 h 481300"/>
                <a:gd name="connsiteX12" fmla="*/ 402228 w 455746"/>
                <a:gd name="connsiteY12" fmla="*/ 395748 h 481300"/>
                <a:gd name="connsiteX13" fmla="*/ 302777 w 455746"/>
                <a:gd name="connsiteY13" fmla="*/ 468017 h 481300"/>
                <a:gd name="connsiteX14" fmla="*/ 209450 w 455746"/>
                <a:gd name="connsiteY14" fmla="*/ 480512 h 481300"/>
                <a:gd name="connsiteX15" fmla="*/ 117321 w 455746"/>
                <a:gd name="connsiteY15" fmla="*/ 451132 h 481300"/>
                <a:gd name="connsiteX16" fmla="*/ 33144 w 455746"/>
                <a:gd name="connsiteY16" fmla="*/ 365693 h 481300"/>
                <a:gd name="connsiteX17" fmla="*/ 1196 w 455746"/>
                <a:gd name="connsiteY17" fmla="*/ 264963 h 481300"/>
                <a:gd name="connsiteX18" fmla="*/ 10 w 455746"/>
                <a:gd name="connsiteY18" fmla="*/ 232264 h 481300"/>
                <a:gd name="connsiteX19" fmla="*/ 27 w 455746"/>
                <a:gd name="connsiteY19" fmla="*/ 135979 h 481300"/>
                <a:gd name="connsiteX20" fmla="*/ 12886 w 455746"/>
                <a:gd name="connsiteY20" fmla="*/ 100429 h 481300"/>
                <a:gd name="connsiteX21" fmla="*/ 34891 w 455746"/>
                <a:gd name="connsiteY21" fmla="*/ 85339 h 481300"/>
                <a:gd name="connsiteX22" fmla="*/ 74389 w 455746"/>
                <a:gd name="connsiteY22" fmla="*/ 56976 h 481300"/>
                <a:gd name="connsiteX23" fmla="*/ 79644 w 455746"/>
                <a:gd name="connsiteY23" fmla="*/ 46335 h 481300"/>
                <a:gd name="connsiteX24" fmla="*/ 97950 w 455746"/>
                <a:gd name="connsiteY24" fmla="*/ 14735 h 481300"/>
                <a:gd name="connsiteX25" fmla="*/ 129767 w 455746"/>
                <a:gd name="connsiteY25" fmla="*/ 423 h 481300"/>
                <a:gd name="connsiteX26" fmla="*/ 130300 w 455746"/>
                <a:gd name="connsiteY26" fmla="*/ 25941 h 481300"/>
                <a:gd name="connsiteX27" fmla="*/ 104499 w 455746"/>
                <a:gd name="connsiteY27" fmla="*/ 51182 h 481300"/>
                <a:gd name="connsiteX28" fmla="*/ 100702 w 455746"/>
                <a:gd name="connsiteY28" fmla="*/ 62089 h 481300"/>
                <a:gd name="connsiteX29" fmla="*/ 90062 w 455746"/>
                <a:gd name="connsiteY29" fmla="*/ 78066 h 481300"/>
                <a:gd name="connsiteX30" fmla="*/ 39939 w 455746"/>
                <a:gd name="connsiteY30" fmla="*/ 110232 h 481300"/>
                <a:gd name="connsiteX31" fmla="*/ 33090 w 455746"/>
                <a:gd name="connsiteY31" fmla="*/ 115786 h 481300"/>
                <a:gd name="connsiteX32" fmla="*/ 25316 w 455746"/>
                <a:gd name="connsiteY32" fmla="*/ 136534 h 481300"/>
                <a:gd name="connsiteX33" fmla="*/ 25306 w 455746"/>
                <a:gd name="connsiteY33" fmla="*/ 236105 h 481300"/>
                <a:gd name="connsiteX34" fmla="*/ 27416 w 455746"/>
                <a:gd name="connsiteY34" fmla="*/ 271546 h 481300"/>
                <a:gd name="connsiteX35" fmla="*/ 79530 w 455746"/>
                <a:gd name="connsiteY35" fmla="*/ 387213 h 481300"/>
                <a:gd name="connsiteX36" fmla="*/ 172476 w 455746"/>
                <a:gd name="connsiteY36" fmla="*/ 447808 h 481300"/>
                <a:gd name="connsiteX37" fmla="*/ 283405 w 455746"/>
                <a:gd name="connsiteY37" fmla="*/ 447803 h 481300"/>
                <a:gd name="connsiteX38" fmla="*/ 358209 w 455746"/>
                <a:gd name="connsiteY38" fmla="*/ 405524 h 481300"/>
                <a:gd name="connsiteX39" fmla="*/ 407978 w 455746"/>
                <a:gd name="connsiteY39" fmla="*/ 339435 h 481300"/>
                <a:gd name="connsiteX40" fmla="*/ 430445 w 455746"/>
                <a:gd name="connsiteY40" fmla="*/ 245891 h 481300"/>
                <a:gd name="connsiteX41" fmla="*/ 430445 w 455746"/>
                <a:gd name="connsiteY41" fmla="*/ 134907 h 481300"/>
                <a:gd name="connsiteX42" fmla="*/ 422519 w 455746"/>
                <a:gd name="connsiteY42" fmla="*/ 115487 h 481300"/>
                <a:gd name="connsiteX43" fmla="*/ 415594 w 455746"/>
                <a:gd name="connsiteY43" fmla="*/ 110139 h 481300"/>
                <a:gd name="connsiteX44" fmla="*/ 367081 w 455746"/>
                <a:gd name="connsiteY44" fmla="*/ 79551 h 481300"/>
                <a:gd name="connsiteX45" fmla="*/ 354004 w 455746"/>
                <a:gd name="connsiteY45" fmla="*/ 59483 h 481300"/>
                <a:gd name="connsiteX46" fmla="*/ 348831 w 455746"/>
                <a:gd name="connsiteY46" fmla="*/ 43920 h 481300"/>
                <a:gd name="connsiteX47" fmla="*/ 319858 w 455746"/>
                <a:gd name="connsiteY47" fmla="*/ 25310 h 481300"/>
                <a:gd name="connsiteX48" fmla="*/ 138748 w 455746"/>
                <a:gd name="connsiteY48" fmla="*/ 25299 h 481300"/>
                <a:gd name="connsiteX49" fmla="*/ 130300 w 455746"/>
                <a:gd name="connsiteY49" fmla="*/ 25941 h 4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5746" h="481300">
                  <a:moveTo>
                    <a:pt x="129767" y="423"/>
                  </a:moveTo>
                  <a:cubicBezTo>
                    <a:pt x="134369" y="-154"/>
                    <a:pt x="139015" y="37"/>
                    <a:pt x="143639" y="9"/>
                  </a:cubicBezTo>
                  <a:cubicBezTo>
                    <a:pt x="202569" y="15"/>
                    <a:pt x="261499" y="-2"/>
                    <a:pt x="320429" y="20"/>
                  </a:cubicBezTo>
                  <a:cubicBezTo>
                    <a:pt x="337886" y="287"/>
                    <a:pt x="354945" y="8942"/>
                    <a:pt x="365471" y="22868"/>
                  </a:cubicBezTo>
                  <a:cubicBezTo>
                    <a:pt x="370808" y="29809"/>
                    <a:pt x="374507" y="37980"/>
                    <a:pt x="376269" y="46547"/>
                  </a:cubicBezTo>
                  <a:cubicBezTo>
                    <a:pt x="378238" y="53761"/>
                    <a:pt x="383178" y="59614"/>
                    <a:pt x="388117" y="65021"/>
                  </a:cubicBezTo>
                  <a:cubicBezTo>
                    <a:pt x="397506" y="74856"/>
                    <a:pt x="409529" y="82200"/>
                    <a:pt x="422650" y="85823"/>
                  </a:cubicBezTo>
                  <a:cubicBezTo>
                    <a:pt x="427475" y="86911"/>
                    <a:pt x="431745" y="89631"/>
                    <a:pt x="435629" y="92596"/>
                  </a:cubicBezTo>
                  <a:cubicBezTo>
                    <a:pt x="439557" y="95599"/>
                    <a:pt x="442418" y="99668"/>
                    <a:pt x="445377" y="103568"/>
                  </a:cubicBezTo>
                  <a:cubicBezTo>
                    <a:pt x="451649" y="112375"/>
                    <a:pt x="455349" y="123021"/>
                    <a:pt x="455729" y="133835"/>
                  </a:cubicBezTo>
                  <a:cubicBezTo>
                    <a:pt x="455740" y="165936"/>
                    <a:pt x="455729" y="198042"/>
                    <a:pt x="455735" y="230143"/>
                  </a:cubicBezTo>
                  <a:cubicBezTo>
                    <a:pt x="455697" y="239581"/>
                    <a:pt x="455952" y="249030"/>
                    <a:pt x="455191" y="258446"/>
                  </a:cubicBezTo>
                  <a:cubicBezTo>
                    <a:pt x="451894" y="308145"/>
                    <a:pt x="433410" y="356843"/>
                    <a:pt x="402228" y="395748"/>
                  </a:cubicBezTo>
                  <a:cubicBezTo>
                    <a:pt x="376383" y="428181"/>
                    <a:pt x="341802" y="453792"/>
                    <a:pt x="302777" y="468017"/>
                  </a:cubicBezTo>
                  <a:cubicBezTo>
                    <a:pt x="273086" y="478962"/>
                    <a:pt x="240969" y="483211"/>
                    <a:pt x="209450" y="480512"/>
                  </a:cubicBezTo>
                  <a:cubicBezTo>
                    <a:pt x="177045" y="477814"/>
                    <a:pt x="145336" y="467609"/>
                    <a:pt x="117321" y="451132"/>
                  </a:cubicBezTo>
                  <a:cubicBezTo>
                    <a:pt x="82408" y="430689"/>
                    <a:pt x="53299" y="400726"/>
                    <a:pt x="33144" y="365693"/>
                  </a:cubicBezTo>
                  <a:cubicBezTo>
                    <a:pt x="15378" y="334953"/>
                    <a:pt x="4498" y="300301"/>
                    <a:pt x="1196" y="264963"/>
                  </a:cubicBezTo>
                  <a:cubicBezTo>
                    <a:pt x="130" y="254094"/>
                    <a:pt x="-50" y="243171"/>
                    <a:pt x="10" y="232264"/>
                  </a:cubicBezTo>
                  <a:cubicBezTo>
                    <a:pt x="21" y="200169"/>
                    <a:pt x="-12" y="168074"/>
                    <a:pt x="27" y="135979"/>
                  </a:cubicBezTo>
                  <a:cubicBezTo>
                    <a:pt x="108" y="123119"/>
                    <a:pt x="4667" y="110335"/>
                    <a:pt x="12886" y="100429"/>
                  </a:cubicBezTo>
                  <a:cubicBezTo>
                    <a:pt x="18130" y="93042"/>
                    <a:pt x="26002" y="87335"/>
                    <a:pt x="34891" y="85339"/>
                  </a:cubicBezTo>
                  <a:cubicBezTo>
                    <a:pt x="50688" y="80546"/>
                    <a:pt x="64783" y="70396"/>
                    <a:pt x="74389" y="56976"/>
                  </a:cubicBezTo>
                  <a:cubicBezTo>
                    <a:pt x="76788" y="53810"/>
                    <a:pt x="78573" y="50159"/>
                    <a:pt x="79644" y="46335"/>
                  </a:cubicBezTo>
                  <a:cubicBezTo>
                    <a:pt x="82130" y="34193"/>
                    <a:pt x="88669" y="22944"/>
                    <a:pt x="97950" y="14735"/>
                  </a:cubicBezTo>
                  <a:cubicBezTo>
                    <a:pt x="106757" y="6864"/>
                    <a:pt x="118028" y="1783"/>
                    <a:pt x="129767" y="423"/>
                  </a:cubicBezTo>
                  <a:moveTo>
                    <a:pt x="130300" y="25941"/>
                  </a:moveTo>
                  <a:cubicBezTo>
                    <a:pt x="117713" y="28291"/>
                    <a:pt x="107148" y="38660"/>
                    <a:pt x="104499" y="51182"/>
                  </a:cubicBezTo>
                  <a:cubicBezTo>
                    <a:pt x="103803" y="54990"/>
                    <a:pt x="102307" y="58580"/>
                    <a:pt x="100702" y="62089"/>
                  </a:cubicBezTo>
                  <a:cubicBezTo>
                    <a:pt x="98145" y="68002"/>
                    <a:pt x="94114" y="73116"/>
                    <a:pt x="90062" y="78066"/>
                  </a:cubicBezTo>
                  <a:cubicBezTo>
                    <a:pt x="77060" y="93466"/>
                    <a:pt x="59386" y="104890"/>
                    <a:pt x="39939" y="110232"/>
                  </a:cubicBezTo>
                  <a:cubicBezTo>
                    <a:pt x="37018" y="111108"/>
                    <a:pt x="34760" y="113316"/>
                    <a:pt x="33090" y="115786"/>
                  </a:cubicBezTo>
                  <a:cubicBezTo>
                    <a:pt x="28069" y="121454"/>
                    <a:pt x="25316" y="128978"/>
                    <a:pt x="25316" y="136534"/>
                  </a:cubicBezTo>
                  <a:cubicBezTo>
                    <a:pt x="25289" y="169728"/>
                    <a:pt x="25311" y="202916"/>
                    <a:pt x="25306" y="236105"/>
                  </a:cubicBezTo>
                  <a:cubicBezTo>
                    <a:pt x="25246" y="247947"/>
                    <a:pt x="25806" y="259806"/>
                    <a:pt x="27416" y="271546"/>
                  </a:cubicBezTo>
                  <a:cubicBezTo>
                    <a:pt x="33085" y="314058"/>
                    <a:pt x="51210" y="354939"/>
                    <a:pt x="79530" y="387213"/>
                  </a:cubicBezTo>
                  <a:cubicBezTo>
                    <a:pt x="104140" y="415441"/>
                    <a:pt x="136545" y="437021"/>
                    <a:pt x="172476" y="447808"/>
                  </a:cubicBezTo>
                  <a:cubicBezTo>
                    <a:pt x="208384" y="458709"/>
                    <a:pt x="247502" y="458715"/>
                    <a:pt x="283405" y="447803"/>
                  </a:cubicBezTo>
                  <a:cubicBezTo>
                    <a:pt x="311067" y="439485"/>
                    <a:pt x="336705" y="424776"/>
                    <a:pt x="358209" y="405524"/>
                  </a:cubicBezTo>
                  <a:cubicBezTo>
                    <a:pt x="378929" y="387050"/>
                    <a:pt x="395842" y="364382"/>
                    <a:pt x="407978" y="339435"/>
                  </a:cubicBezTo>
                  <a:cubicBezTo>
                    <a:pt x="422154" y="310381"/>
                    <a:pt x="429754" y="278198"/>
                    <a:pt x="430445" y="245891"/>
                  </a:cubicBezTo>
                  <a:cubicBezTo>
                    <a:pt x="430434" y="208900"/>
                    <a:pt x="430439" y="171904"/>
                    <a:pt x="430445" y="134907"/>
                  </a:cubicBezTo>
                  <a:cubicBezTo>
                    <a:pt x="430238" y="127748"/>
                    <a:pt x="427252" y="120818"/>
                    <a:pt x="422519" y="115487"/>
                  </a:cubicBezTo>
                  <a:cubicBezTo>
                    <a:pt x="420914" y="112979"/>
                    <a:pt x="418488" y="110944"/>
                    <a:pt x="415594" y="110139"/>
                  </a:cubicBezTo>
                  <a:cubicBezTo>
                    <a:pt x="396908" y="104939"/>
                    <a:pt x="379876" y="94119"/>
                    <a:pt x="367081" y="79551"/>
                  </a:cubicBezTo>
                  <a:cubicBezTo>
                    <a:pt x="361843" y="73502"/>
                    <a:pt x="356941" y="66990"/>
                    <a:pt x="354004" y="59483"/>
                  </a:cubicBezTo>
                  <a:cubicBezTo>
                    <a:pt x="351572" y="54522"/>
                    <a:pt x="351398" y="48816"/>
                    <a:pt x="348831" y="43920"/>
                  </a:cubicBezTo>
                  <a:cubicBezTo>
                    <a:pt x="343614" y="32975"/>
                    <a:pt x="332005" y="25452"/>
                    <a:pt x="319858" y="25310"/>
                  </a:cubicBezTo>
                  <a:cubicBezTo>
                    <a:pt x="259486" y="25294"/>
                    <a:pt x="199120" y="25316"/>
                    <a:pt x="138748" y="25299"/>
                  </a:cubicBezTo>
                  <a:cubicBezTo>
                    <a:pt x="135920" y="25250"/>
                    <a:pt x="133075" y="25375"/>
                    <a:pt x="130300" y="25941"/>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9" name="任意多边形: 形状 118"/>
            <p:cNvSpPr/>
            <p:nvPr/>
          </p:nvSpPr>
          <p:spPr>
            <a:xfrm>
              <a:off x="7376777" y="2980262"/>
              <a:ext cx="253194" cy="253178"/>
            </a:xfrm>
            <a:custGeom>
              <a:avLst/>
              <a:gdLst>
                <a:gd name="connsiteX0" fmla="*/ 113858 w 253194"/>
                <a:gd name="connsiteY0" fmla="*/ 625 h 253178"/>
                <a:gd name="connsiteX1" fmla="*/ 179533 w 253194"/>
                <a:gd name="connsiteY1" fmla="*/ 11553 h 253178"/>
                <a:gd name="connsiteX2" fmla="*/ 226969 w 253194"/>
                <a:gd name="connsiteY2" fmla="*/ 49409 h 253178"/>
                <a:gd name="connsiteX3" fmla="*/ 251301 w 253194"/>
                <a:gd name="connsiteY3" fmla="*/ 104678 h 253178"/>
                <a:gd name="connsiteX4" fmla="*/ 244431 w 253194"/>
                <a:gd name="connsiteY4" fmla="*/ 172981 h 253178"/>
                <a:gd name="connsiteX5" fmla="*/ 213494 w 253194"/>
                <a:gd name="connsiteY5" fmla="*/ 218671 h 253178"/>
                <a:gd name="connsiteX6" fmla="*/ 165254 w 253194"/>
                <a:gd name="connsiteY6" fmla="*/ 247181 h 253178"/>
                <a:gd name="connsiteX7" fmla="*/ 93469 w 253194"/>
                <a:gd name="connsiteY7" fmla="*/ 248813 h 253178"/>
                <a:gd name="connsiteX8" fmla="*/ 44021 w 253194"/>
                <a:gd name="connsiteY8" fmla="*/ 222577 h 253178"/>
                <a:gd name="connsiteX9" fmla="*/ 8308 w 253194"/>
                <a:gd name="connsiteY9" fmla="*/ 171801 h 253178"/>
                <a:gd name="connsiteX10" fmla="*/ 1895 w 253194"/>
                <a:gd name="connsiteY10" fmla="*/ 104657 h 253178"/>
                <a:gd name="connsiteX11" fmla="*/ 34512 w 253194"/>
                <a:gd name="connsiteY11" fmla="*/ 39699 h 253178"/>
                <a:gd name="connsiteX12" fmla="*/ 113858 w 253194"/>
                <a:gd name="connsiteY12" fmla="*/ 625 h 253178"/>
                <a:gd name="connsiteX13" fmla="*/ 121860 w 253194"/>
                <a:gd name="connsiteY13" fmla="*/ 25403 h 253178"/>
                <a:gd name="connsiteX14" fmla="*/ 52175 w 253194"/>
                <a:gd name="connsiteY14" fmla="*/ 57912 h 253178"/>
                <a:gd name="connsiteX15" fmla="*/ 26238 w 253194"/>
                <a:gd name="connsiteY15" fmla="*/ 112844 h 253178"/>
                <a:gd name="connsiteX16" fmla="*/ 35828 w 253194"/>
                <a:gd name="connsiteY16" fmla="*/ 171540 h 253178"/>
                <a:gd name="connsiteX17" fmla="*/ 78907 w 253194"/>
                <a:gd name="connsiteY17" fmla="*/ 215951 h 253178"/>
                <a:gd name="connsiteX18" fmla="*/ 146176 w 253194"/>
                <a:gd name="connsiteY18" fmla="*/ 225982 h 253178"/>
                <a:gd name="connsiteX19" fmla="*/ 195271 w 253194"/>
                <a:gd name="connsiteY19" fmla="*/ 201013 h 253178"/>
                <a:gd name="connsiteX20" fmla="*/ 224717 w 253194"/>
                <a:gd name="connsiteY20" fmla="*/ 151755 h 253178"/>
                <a:gd name="connsiteX21" fmla="*/ 221094 w 253194"/>
                <a:gd name="connsiteY21" fmla="*/ 90078 h 253178"/>
                <a:gd name="connsiteX22" fmla="*/ 181867 w 253194"/>
                <a:gd name="connsiteY22" fmla="*/ 41734 h 253178"/>
                <a:gd name="connsiteX23" fmla="*/ 121860 w 253194"/>
                <a:gd name="connsiteY23" fmla="*/ 25403 h 2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3194" h="253178">
                  <a:moveTo>
                    <a:pt x="113858" y="625"/>
                  </a:moveTo>
                  <a:cubicBezTo>
                    <a:pt x="136199" y="-1589"/>
                    <a:pt x="159145" y="2088"/>
                    <a:pt x="179533" y="11553"/>
                  </a:cubicBezTo>
                  <a:cubicBezTo>
                    <a:pt x="198100" y="20089"/>
                    <a:pt x="214522" y="33204"/>
                    <a:pt x="226969" y="49409"/>
                  </a:cubicBezTo>
                  <a:cubicBezTo>
                    <a:pt x="239399" y="65495"/>
                    <a:pt x="247831" y="84643"/>
                    <a:pt x="251301" y="104678"/>
                  </a:cubicBezTo>
                  <a:cubicBezTo>
                    <a:pt x="255300" y="127504"/>
                    <a:pt x="252944" y="151423"/>
                    <a:pt x="244431" y="172981"/>
                  </a:cubicBezTo>
                  <a:cubicBezTo>
                    <a:pt x="237631" y="190237"/>
                    <a:pt x="227002" y="205969"/>
                    <a:pt x="213494" y="218671"/>
                  </a:cubicBezTo>
                  <a:cubicBezTo>
                    <a:pt x="199813" y="231618"/>
                    <a:pt x="183205" y="241458"/>
                    <a:pt x="165254" y="247181"/>
                  </a:cubicBezTo>
                  <a:cubicBezTo>
                    <a:pt x="142145" y="254590"/>
                    <a:pt x="116893" y="255134"/>
                    <a:pt x="93469" y="248813"/>
                  </a:cubicBezTo>
                  <a:cubicBezTo>
                    <a:pt x="75295" y="243928"/>
                    <a:pt x="58273" y="234860"/>
                    <a:pt x="44021" y="222577"/>
                  </a:cubicBezTo>
                  <a:cubicBezTo>
                    <a:pt x="28158" y="208955"/>
                    <a:pt x="15750" y="191341"/>
                    <a:pt x="8308" y="171801"/>
                  </a:cubicBezTo>
                  <a:cubicBezTo>
                    <a:pt x="143" y="150547"/>
                    <a:pt x="-2022" y="127074"/>
                    <a:pt x="1895" y="104657"/>
                  </a:cubicBezTo>
                  <a:cubicBezTo>
                    <a:pt x="6061" y="80422"/>
                    <a:pt x="17594" y="57537"/>
                    <a:pt x="34512" y="39699"/>
                  </a:cubicBezTo>
                  <a:cubicBezTo>
                    <a:pt x="55118" y="17695"/>
                    <a:pt x="83841" y="3508"/>
                    <a:pt x="113858" y="625"/>
                  </a:cubicBezTo>
                  <a:moveTo>
                    <a:pt x="121860" y="25403"/>
                  </a:moveTo>
                  <a:cubicBezTo>
                    <a:pt x="95542" y="26497"/>
                    <a:pt x="69958" y="38497"/>
                    <a:pt x="52175" y="57912"/>
                  </a:cubicBezTo>
                  <a:cubicBezTo>
                    <a:pt x="38200" y="73008"/>
                    <a:pt x="28947" y="92433"/>
                    <a:pt x="26238" y="112844"/>
                  </a:cubicBezTo>
                  <a:cubicBezTo>
                    <a:pt x="23480" y="132775"/>
                    <a:pt x="26820" y="153534"/>
                    <a:pt x="35828" y="171540"/>
                  </a:cubicBezTo>
                  <a:cubicBezTo>
                    <a:pt x="45120" y="190335"/>
                    <a:pt x="60406" y="206094"/>
                    <a:pt x="78907" y="215951"/>
                  </a:cubicBezTo>
                  <a:cubicBezTo>
                    <a:pt x="99274" y="226956"/>
                    <a:pt x="123486" y="230464"/>
                    <a:pt x="146176" y="225982"/>
                  </a:cubicBezTo>
                  <a:cubicBezTo>
                    <a:pt x="164438" y="222435"/>
                    <a:pt x="181617" y="213644"/>
                    <a:pt x="195271" y="201013"/>
                  </a:cubicBezTo>
                  <a:cubicBezTo>
                    <a:pt x="209534" y="187870"/>
                    <a:pt x="219962" y="170577"/>
                    <a:pt x="224717" y="151755"/>
                  </a:cubicBezTo>
                  <a:cubicBezTo>
                    <a:pt x="229966" y="131486"/>
                    <a:pt x="228672" y="109596"/>
                    <a:pt x="221094" y="90078"/>
                  </a:cubicBezTo>
                  <a:cubicBezTo>
                    <a:pt x="213505" y="70391"/>
                    <a:pt x="199563" y="53228"/>
                    <a:pt x="181867" y="41734"/>
                  </a:cubicBezTo>
                  <a:cubicBezTo>
                    <a:pt x="164253" y="30131"/>
                    <a:pt x="142923" y="24391"/>
                    <a:pt x="121860" y="25403"/>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20" name="任意多边形: 形状 119"/>
            <p:cNvSpPr/>
            <p:nvPr/>
          </p:nvSpPr>
          <p:spPr>
            <a:xfrm>
              <a:off x="7436494" y="3061379"/>
              <a:ext cx="133764" cy="90907"/>
            </a:xfrm>
            <a:custGeom>
              <a:avLst/>
              <a:gdLst>
                <a:gd name="connsiteX0" fmla="*/ 111461 w 133764"/>
                <a:gd name="connsiteY0" fmla="*/ 4440 h 90907"/>
                <a:gd name="connsiteX1" fmla="*/ 122362 w 133764"/>
                <a:gd name="connsiteY1" fmla="*/ 72 h 90907"/>
                <a:gd name="connsiteX2" fmla="*/ 132018 w 133764"/>
                <a:gd name="connsiteY2" fmla="*/ 6252 h 90907"/>
                <a:gd name="connsiteX3" fmla="*/ 132752 w 133764"/>
                <a:gd name="connsiteY3" fmla="*/ 17659 h 90907"/>
                <a:gd name="connsiteX4" fmla="*/ 128651 w 133764"/>
                <a:gd name="connsiteY4" fmla="*/ 23218 h 90907"/>
                <a:gd name="connsiteX5" fmla="*/ 70923 w 133764"/>
                <a:gd name="connsiteY5" fmla="*/ 86870 h 90907"/>
                <a:gd name="connsiteX6" fmla="*/ 53259 w 133764"/>
                <a:gd name="connsiteY6" fmla="*/ 87806 h 90907"/>
                <a:gd name="connsiteX7" fmla="*/ 4458 w 133764"/>
                <a:gd name="connsiteY7" fmla="*/ 43553 h 90907"/>
                <a:gd name="connsiteX8" fmla="*/ 1369 w 133764"/>
                <a:gd name="connsiteY8" fmla="*/ 28093 h 90907"/>
                <a:gd name="connsiteX9" fmla="*/ 10246 w 133764"/>
                <a:gd name="connsiteY9" fmla="*/ 21451 h 90907"/>
                <a:gd name="connsiteX10" fmla="*/ 21251 w 133764"/>
                <a:gd name="connsiteY10" fmla="*/ 24573 h 90907"/>
                <a:gd name="connsiteX11" fmla="*/ 60745 w 133764"/>
                <a:gd name="connsiteY11" fmla="*/ 60373 h 90907"/>
                <a:gd name="connsiteX12" fmla="*/ 111461 w 133764"/>
                <a:gd name="connsiteY12" fmla="*/ 4440 h 9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764" h="90907">
                  <a:moveTo>
                    <a:pt x="111461" y="4440"/>
                  </a:moveTo>
                  <a:cubicBezTo>
                    <a:pt x="114104" y="1323"/>
                    <a:pt x="118293" y="-380"/>
                    <a:pt x="122362" y="72"/>
                  </a:cubicBezTo>
                  <a:cubicBezTo>
                    <a:pt x="126311" y="453"/>
                    <a:pt x="130059" y="2775"/>
                    <a:pt x="132018" y="6252"/>
                  </a:cubicBezTo>
                  <a:cubicBezTo>
                    <a:pt x="134069" y="9651"/>
                    <a:pt x="134313" y="14020"/>
                    <a:pt x="132752" y="17659"/>
                  </a:cubicBezTo>
                  <a:cubicBezTo>
                    <a:pt x="131882" y="19835"/>
                    <a:pt x="130195" y="21510"/>
                    <a:pt x="128651" y="23218"/>
                  </a:cubicBezTo>
                  <a:cubicBezTo>
                    <a:pt x="109404" y="44434"/>
                    <a:pt x="90174" y="65660"/>
                    <a:pt x="70923" y="86870"/>
                  </a:cubicBezTo>
                  <a:cubicBezTo>
                    <a:pt x="66527" y="91870"/>
                    <a:pt x="58166" y="92278"/>
                    <a:pt x="53259" y="87806"/>
                  </a:cubicBezTo>
                  <a:cubicBezTo>
                    <a:pt x="36983" y="73064"/>
                    <a:pt x="20718" y="58311"/>
                    <a:pt x="4458" y="43553"/>
                  </a:cubicBezTo>
                  <a:cubicBezTo>
                    <a:pt x="25" y="39908"/>
                    <a:pt x="-1291" y="33163"/>
                    <a:pt x="1369" y="28093"/>
                  </a:cubicBezTo>
                  <a:cubicBezTo>
                    <a:pt x="3093" y="24665"/>
                    <a:pt x="6466" y="22130"/>
                    <a:pt x="10246" y="21451"/>
                  </a:cubicBezTo>
                  <a:cubicBezTo>
                    <a:pt x="14131" y="20667"/>
                    <a:pt x="18352" y="21864"/>
                    <a:pt x="21251" y="24573"/>
                  </a:cubicBezTo>
                  <a:cubicBezTo>
                    <a:pt x="34421" y="36503"/>
                    <a:pt x="47569" y="48449"/>
                    <a:pt x="60745" y="60373"/>
                  </a:cubicBezTo>
                  <a:cubicBezTo>
                    <a:pt x="77646" y="41719"/>
                    <a:pt x="94553" y="23082"/>
                    <a:pt x="111461" y="4440"/>
                  </a:cubicBezTo>
                  <a:close/>
                </a:path>
              </a:pathLst>
            </a:custGeom>
            <a:solidFill>
              <a:schemeClr val="accent1">
                <a:lumMod val="60000"/>
                <a:lumOff val="40000"/>
              </a:schemeClr>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121" name="图形 104"/>
          <p:cNvGrpSpPr/>
          <p:nvPr/>
        </p:nvGrpSpPr>
        <p:grpSpPr>
          <a:xfrm>
            <a:off x="10020861" y="2828130"/>
            <a:ext cx="557042" cy="557042"/>
            <a:chOff x="10020861" y="2828130"/>
            <a:chExt cx="557042" cy="557042"/>
          </a:xfrm>
          <a:solidFill>
            <a:schemeClr val="tx1">
              <a:lumMod val="75000"/>
              <a:lumOff val="25000"/>
            </a:schemeClr>
          </a:solidFill>
        </p:grpSpPr>
        <p:sp>
          <p:nvSpPr>
            <p:cNvPr id="122" name="任意多边形: 形状 121"/>
            <p:cNvSpPr/>
            <p:nvPr/>
          </p:nvSpPr>
          <p:spPr>
            <a:xfrm>
              <a:off x="10058790" y="2875859"/>
              <a:ext cx="481048" cy="462002"/>
            </a:xfrm>
            <a:custGeom>
              <a:avLst/>
              <a:gdLst>
                <a:gd name="connsiteX0" fmla="*/ 16104 w 481048"/>
                <a:gd name="connsiteY0" fmla="*/ 21020 h 462002"/>
                <a:gd name="connsiteX1" fmla="*/ 61081 w 481048"/>
                <a:gd name="connsiteY1" fmla="*/ 5 h 462002"/>
                <a:gd name="connsiteX2" fmla="*/ 419530 w 481048"/>
                <a:gd name="connsiteY2" fmla="*/ 0 h 462002"/>
                <a:gd name="connsiteX3" fmla="*/ 468146 w 481048"/>
                <a:gd name="connsiteY3" fmla="*/ 24931 h 462002"/>
                <a:gd name="connsiteX4" fmla="*/ 480810 w 481048"/>
                <a:gd name="connsiteY4" fmla="*/ 57771 h 462002"/>
                <a:gd name="connsiteX5" fmla="*/ 481033 w 481048"/>
                <a:gd name="connsiteY5" fmla="*/ 69233 h 462002"/>
                <a:gd name="connsiteX6" fmla="*/ 481033 w 481048"/>
                <a:gd name="connsiteY6" fmla="*/ 306939 h 462002"/>
                <a:gd name="connsiteX7" fmla="*/ 480059 w 481048"/>
                <a:gd name="connsiteY7" fmla="*/ 327589 h 462002"/>
                <a:gd name="connsiteX8" fmla="*/ 448519 w 481048"/>
                <a:gd name="connsiteY8" fmla="*/ 371787 h 462002"/>
                <a:gd name="connsiteX9" fmla="*/ 420645 w 481048"/>
                <a:gd name="connsiteY9" fmla="*/ 379681 h 462002"/>
                <a:gd name="connsiteX10" fmla="*/ 253103 w 481048"/>
                <a:gd name="connsiteY10" fmla="*/ 379708 h 462002"/>
                <a:gd name="connsiteX11" fmla="*/ 253103 w 481048"/>
                <a:gd name="connsiteY11" fmla="*/ 436690 h 462002"/>
                <a:gd name="connsiteX12" fmla="*/ 399990 w 481048"/>
                <a:gd name="connsiteY12" fmla="*/ 436690 h 462002"/>
                <a:gd name="connsiteX13" fmla="*/ 410451 w 481048"/>
                <a:gd name="connsiteY13" fmla="*/ 441733 h 462002"/>
                <a:gd name="connsiteX14" fmla="*/ 412431 w 481048"/>
                <a:gd name="connsiteY14" fmla="*/ 453157 h 462002"/>
                <a:gd name="connsiteX15" fmla="*/ 400534 w 481048"/>
                <a:gd name="connsiteY15" fmla="*/ 461991 h 462002"/>
                <a:gd name="connsiteX16" fmla="*/ 83939 w 481048"/>
                <a:gd name="connsiteY16" fmla="*/ 461986 h 462002"/>
                <a:gd name="connsiteX17" fmla="*/ 77123 w 481048"/>
                <a:gd name="connsiteY17" fmla="*/ 461551 h 462002"/>
                <a:gd name="connsiteX18" fmla="*/ 68131 w 481048"/>
                <a:gd name="connsiteY18" fmla="*/ 451117 h 462002"/>
                <a:gd name="connsiteX19" fmla="*/ 72472 w 481048"/>
                <a:gd name="connsiteY19" fmla="*/ 439710 h 462002"/>
                <a:gd name="connsiteX20" fmla="*/ 81187 w 481048"/>
                <a:gd name="connsiteY20" fmla="*/ 436690 h 462002"/>
                <a:gd name="connsiteX21" fmla="*/ 227807 w 481048"/>
                <a:gd name="connsiteY21" fmla="*/ 436690 h 462002"/>
                <a:gd name="connsiteX22" fmla="*/ 227802 w 481048"/>
                <a:gd name="connsiteY22" fmla="*/ 379708 h 462002"/>
                <a:gd name="connsiteX23" fmla="*/ 61609 w 481048"/>
                <a:gd name="connsiteY23" fmla="*/ 379708 h 462002"/>
                <a:gd name="connsiteX24" fmla="*/ 12318 w 481048"/>
                <a:gd name="connsiteY24" fmla="*/ 354048 h 462002"/>
                <a:gd name="connsiteX25" fmla="*/ 13 w 481048"/>
                <a:gd name="connsiteY25" fmla="*/ 315654 h 462002"/>
                <a:gd name="connsiteX26" fmla="*/ 8 w 481048"/>
                <a:gd name="connsiteY26" fmla="*/ 61639 h 462002"/>
                <a:gd name="connsiteX27" fmla="*/ 16104 w 481048"/>
                <a:gd name="connsiteY27" fmla="*/ 21020 h 462002"/>
                <a:gd name="connsiteX28" fmla="*/ 60657 w 481048"/>
                <a:gd name="connsiteY28" fmla="*/ 25355 h 462002"/>
                <a:gd name="connsiteX29" fmla="*/ 26892 w 481048"/>
                <a:gd name="connsiteY29" fmla="*/ 52353 h 462002"/>
                <a:gd name="connsiteX30" fmla="*/ 25309 w 481048"/>
                <a:gd name="connsiteY30" fmla="*/ 71937 h 462002"/>
                <a:gd name="connsiteX31" fmla="*/ 25309 w 481048"/>
                <a:gd name="connsiteY31" fmla="*/ 312384 h 462002"/>
                <a:gd name="connsiteX32" fmla="*/ 25646 w 481048"/>
                <a:gd name="connsiteY32" fmla="*/ 321637 h 462002"/>
                <a:gd name="connsiteX33" fmla="*/ 42297 w 481048"/>
                <a:gd name="connsiteY33" fmla="*/ 348064 h 462002"/>
                <a:gd name="connsiteX34" fmla="*/ 64323 w 481048"/>
                <a:gd name="connsiteY34" fmla="*/ 354418 h 462002"/>
                <a:gd name="connsiteX35" fmla="*/ 419030 w 481048"/>
                <a:gd name="connsiteY35" fmla="*/ 354413 h 462002"/>
                <a:gd name="connsiteX36" fmla="*/ 450657 w 481048"/>
                <a:gd name="connsiteY36" fmla="*/ 335357 h 462002"/>
                <a:gd name="connsiteX37" fmla="*/ 455743 w 481048"/>
                <a:gd name="connsiteY37" fmla="*/ 316192 h 462002"/>
                <a:gd name="connsiteX38" fmla="*/ 455738 w 481048"/>
                <a:gd name="connsiteY38" fmla="*/ 62700 h 462002"/>
                <a:gd name="connsiteX39" fmla="*/ 442426 w 481048"/>
                <a:gd name="connsiteY39" fmla="*/ 34429 h 462002"/>
                <a:gd name="connsiteX40" fmla="*/ 417925 w 481048"/>
                <a:gd name="connsiteY40" fmla="*/ 25295 h 462002"/>
                <a:gd name="connsiteX41" fmla="*/ 60657 w 481048"/>
                <a:gd name="connsiteY41" fmla="*/ 25355 h 4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81048" h="462002">
                  <a:moveTo>
                    <a:pt x="16104" y="21020"/>
                  </a:moveTo>
                  <a:cubicBezTo>
                    <a:pt x="27397" y="8274"/>
                    <a:pt x="44049" y="457"/>
                    <a:pt x="61081" y="5"/>
                  </a:cubicBezTo>
                  <a:cubicBezTo>
                    <a:pt x="180562" y="5"/>
                    <a:pt x="300043" y="11"/>
                    <a:pt x="419530" y="0"/>
                  </a:cubicBezTo>
                  <a:cubicBezTo>
                    <a:pt x="438412" y="332"/>
                    <a:pt x="456815" y="9841"/>
                    <a:pt x="468146" y="24931"/>
                  </a:cubicBezTo>
                  <a:cubicBezTo>
                    <a:pt x="475370" y="34374"/>
                    <a:pt x="479831" y="45912"/>
                    <a:pt x="480810" y="57771"/>
                  </a:cubicBezTo>
                  <a:cubicBezTo>
                    <a:pt x="481175" y="61579"/>
                    <a:pt x="480990" y="65409"/>
                    <a:pt x="481033" y="69233"/>
                  </a:cubicBezTo>
                  <a:lnTo>
                    <a:pt x="481033" y="306939"/>
                  </a:lnTo>
                  <a:cubicBezTo>
                    <a:pt x="480968" y="313826"/>
                    <a:pt x="481392" y="320783"/>
                    <a:pt x="480059" y="327589"/>
                  </a:cubicBezTo>
                  <a:cubicBezTo>
                    <a:pt x="476926" y="346079"/>
                    <a:pt x="464931" y="362752"/>
                    <a:pt x="448519" y="371787"/>
                  </a:cubicBezTo>
                  <a:cubicBezTo>
                    <a:pt x="440017" y="376553"/>
                    <a:pt x="430383" y="379251"/>
                    <a:pt x="420645" y="379681"/>
                  </a:cubicBezTo>
                  <a:cubicBezTo>
                    <a:pt x="364800" y="379746"/>
                    <a:pt x="308954" y="379686"/>
                    <a:pt x="253103" y="379708"/>
                  </a:cubicBezTo>
                  <a:lnTo>
                    <a:pt x="253103" y="436690"/>
                  </a:lnTo>
                  <a:lnTo>
                    <a:pt x="399990" y="436690"/>
                  </a:lnTo>
                  <a:cubicBezTo>
                    <a:pt x="404005" y="436636"/>
                    <a:pt x="408057" y="438469"/>
                    <a:pt x="410451" y="441733"/>
                  </a:cubicBezTo>
                  <a:cubicBezTo>
                    <a:pt x="412866" y="444943"/>
                    <a:pt x="413677" y="449322"/>
                    <a:pt x="412431" y="453157"/>
                  </a:cubicBezTo>
                  <a:cubicBezTo>
                    <a:pt x="410930" y="458249"/>
                    <a:pt x="405881" y="462116"/>
                    <a:pt x="400534" y="461991"/>
                  </a:cubicBezTo>
                  <a:cubicBezTo>
                    <a:pt x="295001" y="461975"/>
                    <a:pt x="189467" y="461991"/>
                    <a:pt x="83939" y="461986"/>
                  </a:cubicBezTo>
                  <a:cubicBezTo>
                    <a:pt x="81666" y="461937"/>
                    <a:pt x="79332" y="462214"/>
                    <a:pt x="77123" y="461551"/>
                  </a:cubicBezTo>
                  <a:cubicBezTo>
                    <a:pt x="72429" y="460240"/>
                    <a:pt x="68735" y="455948"/>
                    <a:pt x="68131" y="451117"/>
                  </a:cubicBezTo>
                  <a:cubicBezTo>
                    <a:pt x="67527" y="446907"/>
                    <a:pt x="69203" y="442435"/>
                    <a:pt x="72472" y="439710"/>
                  </a:cubicBezTo>
                  <a:cubicBezTo>
                    <a:pt x="74877" y="437648"/>
                    <a:pt x="78048" y="436647"/>
                    <a:pt x="81187" y="436690"/>
                  </a:cubicBezTo>
                  <a:lnTo>
                    <a:pt x="227807" y="436690"/>
                  </a:lnTo>
                  <a:cubicBezTo>
                    <a:pt x="227807" y="417694"/>
                    <a:pt x="227807" y="398704"/>
                    <a:pt x="227802" y="379708"/>
                  </a:cubicBezTo>
                  <a:lnTo>
                    <a:pt x="61609" y="379708"/>
                  </a:lnTo>
                  <a:cubicBezTo>
                    <a:pt x="42368" y="379398"/>
                    <a:pt x="23649" y="369573"/>
                    <a:pt x="12318" y="354048"/>
                  </a:cubicBezTo>
                  <a:cubicBezTo>
                    <a:pt x="4169" y="343054"/>
                    <a:pt x="-275" y="329346"/>
                    <a:pt x="13" y="315654"/>
                  </a:cubicBezTo>
                  <a:cubicBezTo>
                    <a:pt x="13" y="230982"/>
                    <a:pt x="19" y="146311"/>
                    <a:pt x="8" y="61639"/>
                  </a:cubicBezTo>
                  <a:cubicBezTo>
                    <a:pt x="285" y="46756"/>
                    <a:pt x="6128" y="32068"/>
                    <a:pt x="16104" y="21020"/>
                  </a:cubicBezTo>
                  <a:moveTo>
                    <a:pt x="60657" y="25355"/>
                  </a:moveTo>
                  <a:cubicBezTo>
                    <a:pt x="45240" y="26231"/>
                    <a:pt x="31173" y="37530"/>
                    <a:pt x="26892" y="52353"/>
                  </a:cubicBezTo>
                  <a:cubicBezTo>
                    <a:pt x="24792" y="58674"/>
                    <a:pt x="25379" y="65393"/>
                    <a:pt x="25309" y="71937"/>
                  </a:cubicBezTo>
                  <a:lnTo>
                    <a:pt x="25309" y="312384"/>
                  </a:lnTo>
                  <a:cubicBezTo>
                    <a:pt x="25336" y="315469"/>
                    <a:pt x="25156" y="318575"/>
                    <a:pt x="25646" y="321637"/>
                  </a:cubicBezTo>
                  <a:cubicBezTo>
                    <a:pt x="27066" y="332289"/>
                    <a:pt x="33321" y="342167"/>
                    <a:pt x="42297" y="348064"/>
                  </a:cubicBezTo>
                  <a:cubicBezTo>
                    <a:pt x="48738" y="352411"/>
                    <a:pt x="56561" y="354646"/>
                    <a:pt x="64323" y="354418"/>
                  </a:cubicBezTo>
                  <a:cubicBezTo>
                    <a:pt x="182559" y="354407"/>
                    <a:pt x="300794" y="354418"/>
                    <a:pt x="419030" y="354413"/>
                  </a:cubicBezTo>
                  <a:cubicBezTo>
                    <a:pt x="431927" y="354081"/>
                    <a:pt x="444303" y="346568"/>
                    <a:pt x="450657" y="335357"/>
                  </a:cubicBezTo>
                  <a:cubicBezTo>
                    <a:pt x="454008" y="329563"/>
                    <a:pt x="455787" y="322883"/>
                    <a:pt x="455743" y="316192"/>
                  </a:cubicBezTo>
                  <a:cubicBezTo>
                    <a:pt x="455732" y="231695"/>
                    <a:pt x="455738" y="147197"/>
                    <a:pt x="455738" y="62700"/>
                  </a:cubicBezTo>
                  <a:cubicBezTo>
                    <a:pt x="455613" y="51951"/>
                    <a:pt x="450630" y="41370"/>
                    <a:pt x="442426" y="34429"/>
                  </a:cubicBezTo>
                  <a:cubicBezTo>
                    <a:pt x="435676" y="28630"/>
                    <a:pt x="426841" y="25236"/>
                    <a:pt x="417925" y="25295"/>
                  </a:cubicBezTo>
                  <a:cubicBezTo>
                    <a:pt x="298836" y="25344"/>
                    <a:pt x="179746" y="25225"/>
                    <a:pt x="60657" y="25355"/>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23" name="任意多边形: 形状 122"/>
            <p:cNvSpPr/>
            <p:nvPr/>
          </p:nvSpPr>
          <p:spPr>
            <a:xfrm>
              <a:off x="10173930" y="2945229"/>
              <a:ext cx="253175" cy="253191"/>
            </a:xfrm>
            <a:custGeom>
              <a:avLst/>
              <a:gdLst>
                <a:gd name="connsiteX0" fmla="*/ 122873 w 253175"/>
                <a:gd name="connsiteY0" fmla="*/ 59 h 253191"/>
                <a:gd name="connsiteX1" fmla="*/ 185416 w 253175"/>
                <a:gd name="connsiteY1" fmla="*/ 14458 h 253191"/>
                <a:gd name="connsiteX2" fmla="*/ 230469 w 253175"/>
                <a:gd name="connsiteY2" fmla="*/ 54196 h 253191"/>
                <a:gd name="connsiteX3" fmla="*/ 252141 w 253175"/>
                <a:gd name="connsiteY3" fmla="*/ 110336 h 253191"/>
                <a:gd name="connsiteX4" fmla="*/ 243078 w 253175"/>
                <a:gd name="connsiteY4" fmla="*/ 176256 h 253191"/>
                <a:gd name="connsiteX5" fmla="*/ 205478 w 253175"/>
                <a:gd name="connsiteY5" fmla="*/ 225634 h 253191"/>
                <a:gd name="connsiteX6" fmla="*/ 150002 w 253175"/>
                <a:gd name="connsiteY6" fmla="*/ 251032 h 253191"/>
                <a:gd name="connsiteX7" fmla="*/ 82341 w 253175"/>
                <a:gd name="connsiteY7" fmla="*/ 245255 h 253191"/>
                <a:gd name="connsiteX8" fmla="*/ 30728 w 253175"/>
                <a:gd name="connsiteY8" fmla="*/ 209320 h 253191"/>
                <a:gd name="connsiteX9" fmla="*/ 4361 w 253175"/>
                <a:gd name="connsiteY9" fmla="*/ 159713 h 253191"/>
                <a:gd name="connsiteX10" fmla="*/ 12063 w 253175"/>
                <a:gd name="connsiteY10" fmla="*/ 72534 h 253191"/>
                <a:gd name="connsiteX11" fmla="*/ 74317 w 253175"/>
                <a:gd name="connsiteY11" fmla="*/ 11249 h 253191"/>
                <a:gd name="connsiteX12" fmla="*/ 122873 w 253175"/>
                <a:gd name="connsiteY12" fmla="*/ 59 h 253191"/>
                <a:gd name="connsiteX13" fmla="*/ 115959 w 253175"/>
                <a:gd name="connsiteY13" fmla="*/ 25855 h 253191"/>
                <a:gd name="connsiteX14" fmla="*/ 93852 w 253175"/>
                <a:gd name="connsiteY14" fmla="*/ 30723 h 253191"/>
                <a:gd name="connsiteX15" fmla="*/ 40699 w 253175"/>
                <a:gd name="connsiteY15" fmla="*/ 72931 h 253191"/>
                <a:gd name="connsiteX16" fmla="*/ 25582 w 253175"/>
                <a:gd name="connsiteY16" fmla="*/ 118980 h 253191"/>
                <a:gd name="connsiteX17" fmla="*/ 39475 w 253175"/>
                <a:gd name="connsiteY17" fmla="*/ 178269 h 253191"/>
                <a:gd name="connsiteX18" fmla="*/ 81514 w 253175"/>
                <a:gd name="connsiteY18" fmla="*/ 217322 h 253191"/>
                <a:gd name="connsiteX19" fmla="*/ 149659 w 253175"/>
                <a:gd name="connsiteY19" fmla="*/ 225237 h 253191"/>
                <a:gd name="connsiteX20" fmla="*/ 195376 w 253175"/>
                <a:gd name="connsiteY20" fmla="*/ 200910 h 253191"/>
                <a:gd name="connsiteX21" fmla="*/ 225763 w 253175"/>
                <a:gd name="connsiteY21" fmla="*/ 147234 h 253191"/>
                <a:gd name="connsiteX22" fmla="*/ 217494 w 253175"/>
                <a:gd name="connsiteY22" fmla="*/ 81940 h 253191"/>
                <a:gd name="connsiteX23" fmla="*/ 177256 w 253175"/>
                <a:gd name="connsiteY23" fmla="*/ 38905 h 253191"/>
                <a:gd name="connsiteX24" fmla="*/ 115959 w 253175"/>
                <a:gd name="connsiteY24" fmla="*/ 25855 h 25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3175" h="253191">
                  <a:moveTo>
                    <a:pt x="122873" y="59"/>
                  </a:moveTo>
                  <a:cubicBezTo>
                    <a:pt x="144491" y="-605"/>
                    <a:pt x="166284" y="4351"/>
                    <a:pt x="185416" y="14458"/>
                  </a:cubicBezTo>
                  <a:cubicBezTo>
                    <a:pt x="203324" y="23847"/>
                    <a:pt x="218909" y="37610"/>
                    <a:pt x="230469" y="54196"/>
                  </a:cubicBezTo>
                  <a:cubicBezTo>
                    <a:pt x="242088" y="70793"/>
                    <a:pt x="249601" y="90236"/>
                    <a:pt x="252141" y="110336"/>
                  </a:cubicBezTo>
                  <a:cubicBezTo>
                    <a:pt x="254997" y="132596"/>
                    <a:pt x="251929" y="155623"/>
                    <a:pt x="243078" y="176256"/>
                  </a:cubicBezTo>
                  <a:cubicBezTo>
                    <a:pt x="234907" y="195508"/>
                    <a:pt x="221814" y="212605"/>
                    <a:pt x="205478" y="225634"/>
                  </a:cubicBezTo>
                  <a:cubicBezTo>
                    <a:pt x="189425" y="238455"/>
                    <a:pt x="170206" y="247290"/>
                    <a:pt x="150002" y="251032"/>
                  </a:cubicBezTo>
                  <a:cubicBezTo>
                    <a:pt x="127481" y="255243"/>
                    <a:pt x="103812" y="253285"/>
                    <a:pt x="82341" y="245255"/>
                  </a:cubicBezTo>
                  <a:cubicBezTo>
                    <a:pt x="62475" y="237879"/>
                    <a:pt x="44556" y="225367"/>
                    <a:pt x="30728" y="209320"/>
                  </a:cubicBezTo>
                  <a:cubicBezTo>
                    <a:pt x="18374" y="195034"/>
                    <a:pt x="9262" y="177953"/>
                    <a:pt x="4361" y="159713"/>
                  </a:cubicBezTo>
                  <a:cubicBezTo>
                    <a:pt x="-3418" y="130958"/>
                    <a:pt x="-753" y="99456"/>
                    <a:pt x="12063" y="72534"/>
                  </a:cubicBezTo>
                  <a:cubicBezTo>
                    <a:pt x="24711" y="45607"/>
                    <a:pt x="47189" y="23467"/>
                    <a:pt x="74317" y="11249"/>
                  </a:cubicBezTo>
                  <a:cubicBezTo>
                    <a:pt x="89538" y="4318"/>
                    <a:pt x="106157" y="521"/>
                    <a:pt x="122873" y="59"/>
                  </a:cubicBezTo>
                  <a:moveTo>
                    <a:pt x="115959" y="25855"/>
                  </a:moveTo>
                  <a:cubicBezTo>
                    <a:pt x="108436" y="26654"/>
                    <a:pt x="101005" y="28270"/>
                    <a:pt x="93852" y="30723"/>
                  </a:cubicBezTo>
                  <a:cubicBezTo>
                    <a:pt x="71989" y="38143"/>
                    <a:pt x="52906" y="53348"/>
                    <a:pt x="40699" y="72931"/>
                  </a:cubicBezTo>
                  <a:cubicBezTo>
                    <a:pt x="31990" y="86732"/>
                    <a:pt x="26778" y="102704"/>
                    <a:pt x="25582" y="118980"/>
                  </a:cubicBezTo>
                  <a:cubicBezTo>
                    <a:pt x="24026" y="139542"/>
                    <a:pt x="28845" y="160573"/>
                    <a:pt x="39475" y="178269"/>
                  </a:cubicBezTo>
                  <a:cubicBezTo>
                    <a:pt x="49365" y="194958"/>
                    <a:pt x="64156" y="208672"/>
                    <a:pt x="81514" y="217322"/>
                  </a:cubicBezTo>
                  <a:cubicBezTo>
                    <a:pt x="102398" y="227772"/>
                    <a:pt x="126942" y="230606"/>
                    <a:pt x="149659" y="225237"/>
                  </a:cubicBezTo>
                  <a:cubicBezTo>
                    <a:pt x="166681" y="221309"/>
                    <a:pt x="182576" y="212779"/>
                    <a:pt x="195376" y="200910"/>
                  </a:cubicBezTo>
                  <a:cubicBezTo>
                    <a:pt x="210727" y="186733"/>
                    <a:pt x="221580" y="167721"/>
                    <a:pt x="225763" y="147234"/>
                  </a:cubicBezTo>
                  <a:cubicBezTo>
                    <a:pt x="230338" y="125355"/>
                    <a:pt x="227449" y="101964"/>
                    <a:pt x="217494" y="81940"/>
                  </a:cubicBezTo>
                  <a:cubicBezTo>
                    <a:pt x="208725" y="64037"/>
                    <a:pt x="194516" y="48865"/>
                    <a:pt x="177256" y="38905"/>
                  </a:cubicBezTo>
                  <a:cubicBezTo>
                    <a:pt x="158902" y="28178"/>
                    <a:pt x="137082" y="23597"/>
                    <a:pt x="115959" y="25855"/>
                  </a:cubicBezTo>
                  <a:close/>
                </a:path>
              </a:pathLst>
            </a:custGeom>
            <a:grp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24" name="任意多边形: 形状 123"/>
            <p:cNvSpPr/>
            <p:nvPr/>
          </p:nvSpPr>
          <p:spPr>
            <a:xfrm>
              <a:off x="10238840" y="2995867"/>
              <a:ext cx="126834" cy="151898"/>
            </a:xfrm>
            <a:custGeom>
              <a:avLst/>
              <a:gdLst>
                <a:gd name="connsiteX0" fmla="*/ 14716 w 126834"/>
                <a:gd name="connsiteY0" fmla="*/ 6153 h 151898"/>
                <a:gd name="connsiteX1" fmla="*/ 26227 w 126834"/>
                <a:gd name="connsiteY1" fmla="*/ 22 h 151898"/>
                <a:gd name="connsiteX2" fmla="*/ 34741 w 126834"/>
                <a:gd name="connsiteY2" fmla="*/ 3852 h 151898"/>
                <a:gd name="connsiteX3" fmla="*/ 63403 w 126834"/>
                <a:gd name="connsiteY3" fmla="*/ 32515 h 151898"/>
                <a:gd name="connsiteX4" fmla="*/ 92479 w 126834"/>
                <a:gd name="connsiteY4" fmla="*/ 3477 h 151898"/>
                <a:gd name="connsiteX5" fmla="*/ 110365 w 126834"/>
                <a:gd name="connsiteY5" fmla="*/ 3863 h 151898"/>
                <a:gd name="connsiteX6" fmla="*/ 110442 w 126834"/>
                <a:gd name="connsiteY6" fmla="*/ 21368 h 151898"/>
                <a:gd name="connsiteX7" fmla="*/ 83324 w 126834"/>
                <a:gd name="connsiteY7" fmla="*/ 48502 h 151898"/>
                <a:gd name="connsiteX8" fmla="*/ 112808 w 126834"/>
                <a:gd name="connsiteY8" fmla="*/ 48491 h 151898"/>
                <a:gd name="connsiteX9" fmla="*/ 119738 w 126834"/>
                <a:gd name="connsiteY9" fmla="*/ 49819 h 151898"/>
                <a:gd name="connsiteX10" fmla="*/ 126250 w 126834"/>
                <a:gd name="connsiteY10" fmla="*/ 64991 h 151898"/>
                <a:gd name="connsiteX11" fmla="*/ 114973 w 126834"/>
                <a:gd name="connsiteY11" fmla="*/ 73787 h 151898"/>
                <a:gd name="connsiteX12" fmla="*/ 76040 w 126834"/>
                <a:gd name="connsiteY12" fmla="*/ 73798 h 151898"/>
                <a:gd name="connsiteX13" fmla="*/ 76051 w 126834"/>
                <a:gd name="connsiteY13" fmla="*/ 85352 h 151898"/>
                <a:gd name="connsiteX14" fmla="*/ 112259 w 126834"/>
                <a:gd name="connsiteY14" fmla="*/ 85352 h 151898"/>
                <a:gd name="connsiteX15" fmla="*/ 117649 w 126834"/>
                <a:gd name="connsiteY15" fmla="*/ 85754 h 151898"/>
                <a:gd name="connsiteX16" fmla="*/ 126788 w 126834"/>
                <a:gd name="connsiteY16" fmla="*/ 97733 h 151898"/>
                <a:gd name="connsiteX17" fmla="*/ 120239 w 126834"/>
                <a:gd name="connsiteY17" fmla="*/ 109059 h 151898"/>
                <a:gd name="connsiteX18" fmla="*/ 112781 w 126834"/>
                <a:gd name="connsiteY18" fmla="*/ 110647 h 151898"/>
                <a:gd name="connsiteX19" fmla="*/ 76045 w 126834"/>
                <a:gd name="connsiteY19" fmla="*/ 110647 h 151898"/>
                <a:gd name="connsiteX20" fmla="*/ 76051 w 126834"/>
                <a:gd name="connsiteY20" fmla="*/ 137450 h 151898"/>
                <a:gd name="connsiteX21" fmla="*/ 69588 w 126834"/>
                <a:gd name="connsiteY21" fmla="*/ 150315 h 151898"/>
                <a:gd name="connsiteX22" fmla="*/ 56032 w 126834"/>
                <a:gd name="connsiteY22" fmla="*/ 149564 h 151898"/>
                <a:gd name="connsiteX23" fmla="*/ 50750 w 126834"/>
                <a:gd name="connsiteY23" fmla="*/ 139103 h 151898"/>
                <a:gd name="connsiteX24" fmla="*/ 50750 w 126834"/>
                <a:gd name="connsiteY24" fmla="*/ 110647 h 151898"/>
                <a:gd name="connsiteX25" fmla="*/ 13753 w 126834"/>
                <a:gd name="connsiteY25" fmla="*/ 110636 h 151898"/>
                <a:gd name="connsiteX26" fmla="*/ 5692 w 126834"/>
                <a:gd name="connsiteY26" fmla="*/ 108509 h 151898"/>
                <a:gd name="connsiteX27" fmla="*/ 1117 w 126834"/>
                <a:gd name="connsiteY27" fmla="*/ 92696 h 151898"/>
                <a:gd name="connsiteX28" fmla="*/ 12638 w 126834"/>
                <a:gd name="connsiteY28" fmla="*/ 85341 h 151898"/>
                <a:gd name="connsiteX29" fmla="*/ 50750 w 126834"/>
                <a:gd name="connsiteY29" fmla="*/ 85352 h 151898"/>
                <a:gd name="connsiteX30" fmla="*/ 50750 w 126834"/>
                <a:gd name="connsiteY30" fmla="*/ 73792 h 151898"/>
                <a:gd name="connsiteX31" fmla="*/ 12693 w 126834"/>
                <a:gd name="connsiteY31" fmla="*/ 73803 h 151898"/>
                <a:gd name="connsiteX32" fmla="*/ 1840 w 126834"/>
                <a:gd name="connsiteY32" fmla="*/ 67797 h 151898"/>
                <a:gd name="connsiteX33" fmla="*/ 905 w 126834"/>
                <a:gd name="connsiteY33" fmla="*/ 56461 h 151898"/>
                <a:gd name="connsiteX34" fmla="*/ 9897 w 126834"/>
                <a:gd name="connsiteY34" fmla="*/ 48850 h 151898"/>
                <a:gd name="connsiteX35" fmla="*/ 17023 w 126834"/>
                <a:gd name="connsiteY35" fmla="*/ 48497 h 151898"/>
                <a:gd name="connsiteX36" fmla="*/ 43466 w 126834"/>
                <a:gd name="connsiteY36" fmla="*/ 48497 h 151898"/>
                <a:gd name="connsiteX37" fmla="*/ 18965 w 126834"/>
                <a:gd name="connsiteY37" fmla="*/ 23985 h 151898"/>
                <a:gd name="connsiteX38" fmla="*/ 14640 w 126834"/>
                <a:gd name="connsiteY38" fmla="*/ 19045 h 151898"/>
                <a:gd name="connsiteX39" fmla="*/ 14716 w 126834"/>
                <a:gd name="connsiteY39" fmla="*/ 6153 h 15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6834" h="151898">
                  <a:moveTo>
                    <a:pt x="14716" y="6153"/>
                  </a:moveTo>
                  <a:cubicBezTo>
                    <a:pt x="17012" y="2176"/>
                    <a:pt x="21647" y="-261"/>
                    <a:pt x="26227" y="22"/>
                  </a:cubicBezTo>
                  <a:cubicBezTo>
                    <a:pt x="29426" y="131"/>
                    <a:pt x="32499" y="1589"/>
                    <a:pt x="34741" y="3852"/>
                  </a:cubicBezTo>
                  <a:cubicBezTo>
                    <a:pt x="44293" y="13410"/>
                    <a:pt x="53845" y="22968"/>
                    <a:pt x="63403" y="32515"/>
                  </a:cubicBezTo>
                  <a:cubicBezTo>
                    <a:pt x="73102" y="22842"/>
                    <a:pt x="82753" y="13116"/>
                    <a:pt x="92479" y="3477"/>
                  </a:cubicBezTo>
                  <a:cubicBezTo>
                    <a:pt x="97266" y="-1256"/>
                    <a:pt x="105801" y="-1098"/>
                    <a:pt x="110365" y="3863"/>
                  </a:cubicBezTo>
                  <a:cubicBezTo>
                    <a:pt x="114995" y="8476"/>
                    <a:pt x="115038" y="16712"/>
                    <a:pt x="110442" y="21368"/>
                  </a:cubicBezTo>
                  <a:cubicBezTo>
                    <a:pt x="101411" y="30420"/>
                    <a:pt x="92354" y="39445"/>
                    <a:pt x="83324" y="48502"/>
                  </a:cubicBezTo>
                  <a:cubicBezTo>
                    <a:pt x="93154" y="48491"/>
                    <a:pt x="102978" y="48502"/>
                    <a:pt x="112808" y="48491"/>
                  </a:cubicBezTo>
                  <a:cubicBezTo>
                    <a:pt x="115169" y="48481"/>
                    <a:pt x="117595" y="48747"/>
                    <a:pt x="119738" y="49819"/>
                  </a:cubicBezTo>
                  <a:cubicBezTo>
                    <a:pt x="125260" y="52386"/>
                    <a:pt x="128154" y="59213"/>
                    <a:pt x="126250" y="64991"/>
                  </a:cubicBezTo>
                  <a:cubicBezTo>
                    <a:pt x="124797" y="69876"/>
                    <a:pt x="120103" y="73673"/>
                    <a:pt x="114973" y="73787"/>
                  </a:cubicBezTo>
                  <a:cubicBezTo>
                    <a:pt x="101999" y="73803"/>
                    <a:pt x="89019" y="73781"/>
                    <a:pt x="76040" y="73798"/>
                  </a:cubicBezTo>
                  <a:cubicBezTo>
                    <a:pt x="76051" y="77649"/>
                    <a:pt x="76040" y="81501"/>
                    <a:pt x="76051" y="85352"/>
                  </a:cubicBezTo>
                  <a:cubicBezTo>
                    <a:pt x="88116" y="85352"/>
                    <a:pt x="100187" y="85357"/>
                    <a:pt x="112259" y="85352"/>
                  </a:cubicBezTo>
                  <a:cubicBezTo>
                    <a:pt x="114054" y="85357"/>
                    <a:pt x="115903" y="85210"/>
                    <a:pt x="117649" y="85754"/>
                  </a:cubicBezTo>
                  <a:cubicBezTo>
                    <a:pt x="122899" y="87147"/>
                    <a:pt x="126854" y="92293"/>
                    <a:pt x="126788" y="97733"/>
                  </a:cubicBezTo>
                  <a:cubicBezTo>
                    <a:pt x="126962" y="102351"/>
                    <a:pt x="124302" y="106888"/>
                    <a:pt x="120239" y="109059"/>
                  </a:cubicBezTo>
                  <a:cubicBezTo>
                    <a:pt x="117987" y="110359"/>
                    <a:pt x="115332" y="110626"/>
                    <a:pt x="112781" y="110647"/>
                  </a:cubicBezTo>
                  <a:cubicBezTo>
                    <a:pt x="100536" y="110647"/>
                    <a:pt x="88291" y="110642"/>
                    <a:pt x="76045" y="110647"/>
                  </a:cubicBezTo>
                  <a:cubicBezTo>
                    <a:pt x="76045" y="119580"/>
                    <a:pt x="76040" y="128512"/>
                    <a:pt x="76051" y="137450"/>
                  </a:cubicBezTo>
                  <a:cubicBezTo>
                    <a:pt x="76600" y="142514"/>
                    <a:pt x="74196" y="147910"/>
                    <a:pt x="69588" y="150315"/>
                  </a:cubicBezTo>
                  <a:cubicBezTo>
                    <a:pt x="65427" y="152670"/>
                    <a:pt x="59900" y="152382"/>
                    <a:pt x="56032" y="149564"/>
                  </a:cubicBezTo>
                  <a:cubicBezTo>
                    <a:pt x="52708" y="147209"/>
                    <a:pt x="50679" y="143172"/>
                    <a:pt x="50750" y="139103"/>
                  </a:cubicBezTo>
                  <a:lnTo>
                    <a:pt x="50750" y="110647"/>
                  </a:lnTo>
                  <a:cubicBezTo>
                    <a:pt x="38418" y="110636"/>
                    <a:pt x="26086" y="110658"/>
                    <a:pt x="13753" y="110636"/>
                  </a:cubicBezTo>
                  <a:cubicBezTo>
                    <a:pt x="10936" y="110653"/>
                    <a:pt x="8053" y="110130"/>
                    <a:pt x="5692" y="108509"/>
                  </a:cubicBezTo>
                  <a:cubicBezTo>
                    <a:pt x="535" y="105316"/>
                    <a:pt x="-1445" y="98157"/>
                    <a:pt x="1117" y="92696"/>
                  </a:cubicBezTo>
                  <a:cubicBezTo>
                    <a:pt x="3064" y="88279"/>
                    <a:pt x="7775" y="85151"/>
                    <a:pt x="12638" y="85341"/>
                  </a:cubicBezTo>
                  <a:cubicBezTo>
                    <a:pt x="25340" y="85368"/>
                    <a:pt x="38043" y="85346"/>
                    <a:pt x="50750" y="85352"/>
                  </a:cubicBezTo>
                  <a:lnTo>
                    <a:pt x="50750" y="73792"/>
                  </a:lnTo>
                  <a:cubicBezTo>
                    <a:pt x="38064" y="73798"/>
                    <a:pt x="25378" y="73776"/>
                    <a:pt x="12693" y="73803"/>
                  </a:cubicBezTo>
                  <a:cubicBezTo>
                    <a:pt x="8346" y="73966"/>
                    <a:pt x="4049" y="71518"/>
                    <a:pt x="1840" y="67797"/>
                  </a:cubicBezTo>
                  <a:cubicBezTo>
                    <a:pt x="-243" y="64447"/>
                    <a:pt x="-542" y="60111"/>
                    <a:pt x="905" y="56461"/>
                  </a:cubicBezTo>
                  <a:cubicBezTo>
                    <a:pt x="2401" y="52642"/>
                    <a:pt x="5887" y="49705"/>
                    <a:pt x="9897" y="48850"/>
                  </a:cubicBezTo>
                  <a:cubicBezTo>
                    <a:pt x="12241" y="48388"/>
                    <a:pt x="14646" y="48502"/>
                    <a:pt x="17023" y="48497"/>
                  </a:cubicBezTo>
                  <a:lnTo>
                    <a:pt x="43466" y="48497"/>
                  </a:lnTo>
                  <a:cubicBezTo>
                    <a:pt x="35306" y="40315"/>
                    <a:pt x="27130" y="32155"/>
                    <a:pt x="18965" y="23985"/>
                  </a:cubicBezTo>
                  <a:cubicBezTo>
                    <a:pt x="17425" y="22429"/>
                    <a:pt x="15739" y="20966"/>
                    <a:pt x="14640" y="19045"/>
                  </a:cubicBezTo>
                  <a:cubicBezTo>
                    <a:pt x="12355" y="15140"/>
                    <a:pt x="12383" y="10032"/>
                    <a:pt x="14716" y="6153"/>
                  </a:cubicBezTo>
                  <a:close/>
                </a:path>
              </a:pathLst>
            </a:custGeom>
            <a:solidFill>
              <a:schemeClr val="accent1">
                <a:lumMod val="60000"/>
                <a:lumOff val="40000"/>
              </a:schemeClr>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cxnSp>
        <p:nvCxnSpPr>
          <p:cNvPr id="102" name="直接连接符 101"/>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452512" y="300592"/>
            <a:ext cx="54358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杠杆率年度变化的决定因素（变量）</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104" name="图片 103"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BA9D17-A0D3-409F-BFF9-E5BAE63FEE36}" type="slidenum">
              <a:rPr kumimoji="0" lang="zh-CN" altLang="en-US" sz="1200" b="0" i="0" u="none" strike="noStrike" kern="1200" cap="none" spc="0" normalizeH="0" baseline="0" noProof="0" smtClean="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rPr>
            </a:fld>
            <a:endParaRPr kumimoji="0" lang="zh-CN" altLang="en-US" sz="12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3" name="矩形 2"/>
          <p:cNvSpPr/>
          <p:nvPr/>
        </p:nvSpPr>
        <p:spPr>
          <a:xfrm>
            <a:off x="953136" y="875085"/>
            <a:ext cx="8929524" cy="399276"/>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关注市净率的同时，还使用了与杠杆率相关的三个变量：资产有形性、盈利能力、公司规模</a:t>
            </a:r>
            <a:endPar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2847975"/>
            <a:ext cx="12193200" cy="2076450"/>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矩形: 圆角 2"/>
          <p:cNvSpPr/>
          <p:nvPr/>
        </p:nvSpPr>
        <p:spPr>
          <a:xfrm>
            <a:off x="1206500" y="1916563"/>
            <a:ext cx="9779000" cy="4479925"/>
          </a:xfrm>
          <a:prstGeom prst="roundRect">
            <a:avLst>
              <a:gd name="adj" fmla="val 3313"/>
            </a:avLst>
          </a:prstGeom>
          <a:solidFill>
            <a:schemeClr val="bg1"/>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marL="0" marR="0" lvl="0" indent="0" algn="ctr" defTabSz="914400" rtl="0" eaLnBrk="1" fontAlgn="auto" latinLnBrk="0" hangingPunct="1">
              <a:lnSpc>
                <a:spcPct val="90000"/>
              </a:lnSpc>
              <a:spcBef>
                <a:spcPts val="1000"/>
              </a:spcBef>
              <a:spcAft>
                <a:spcPts val="0"/>
              </a:spcAft>
              <a:buClrTx/>
              <a:buSzTx/>
              <a:buFontTx/>
              <a:buNone/>
              <a:defRPr/>
            </a:pPr>
            <a:endParaRPr kumimoji="0" lang="zh-CN" altLang="en-US" sz="8800" b="0" i="0" u="none" strike="noStrike" kern="1200" cap="none" spc="0" normalizeH="0" baseline="0" noProof="0" dirty="0">
              <a:ln>
                <a:noFill/>
              </a:ln>
              <a:gradFill flip="none" rotWithShape="1">
                <a:gsLst>
                  <a:gs pos="0">
                    <a:srgbClr val="94070A"/>
                  </a:gs>
                  <a:gs pos="99438">
                    <a:srgbClr val="A5A5A5"/>
                  </a:gs>
                  <a:gs pos="66000">
                    <a:srgbClr val="D7C8B5"/>
                  </a:gs>
                </a:gsLst>
                <a:path path="circle">
                  <a:fillToRect t="100000" r="100000"/>
                </a:path>
                <a:tileRect l="-100000" b="-100000"/>
              </a:gradFill>
              <a:effectLst/>
              <a:uLnTx/>
              <a:uFillTx/>
              <a:latin typeface="Arial" panose="020B0604020202020204"/>
              <a:ea typeface="微软雅黑" panose="020B0503020204020204" charset="-122"/>
              <a:cs typeface="+mn-cs"/>
            </a:endParaRPr>
          </a:p>
        </p:txBody>
      </p:sp>
      <p:cxnSp>
        <p:nvCxnSpPr>
          <p:cNvPr id="4" name="直接连接符 3"/>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2512" y="300592"/>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7" name="图片 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8" name="Inhaltsplatzhalter 4"/>
          <p:cNvSpPr txBox="1"/>
          <p:nvPr/>
        </p:nvSpPr>
        <p:spPr>
          <a:xfrm>
            <a:off x="4808298" y="1916563"/>
            <a:ext cx="2575404"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公式构造</a:t>
            </a:r>
            <a:endParaRPr kumimoji="0" lang="en-US" sz="24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4" name="直接连接符 13"/>
          <p:cNvCxnSpPr/>
          <p:nvPr/>
        </p:nvCxnSpPr>
        <p:spPr>
          <a:xfrm>
            <a:off x="2449701" y="3740427"/>
            <a:ext cx="729259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5" name="直接连接符 14"/>
          <p:cNvCxnSpPr/>
          <p:nvPr/>
        </p:nvCxnSpPr>
        <p:spPr>
          <a:xfrm>
            <a:off x="2449701" y="5358370"/>
            <a:ext cx="7292599"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灯片编号占位符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BA9D17-A0D3-409F-BFF9-E5BAE63FEE36}" type="slidenum">
              <a:rPr kumimoji="0" lang="zh-CN" altLang="en-US" sz="1200" b="0" i="0" u="none" strike="noStrike" kern="1200" cap="none" spc="0" normalizeH="0" baseline="0" noProof="0" smtClean="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rPr>
            </a:fld>
            <a:endParaRPr kumimoji="0" lang="zh-CN" altLang="en-US" sz="12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3612303" y="2596422"/>
            <a:ext cx="5274310" cy="1108710"/>
          </a:xfrm>
          <a:prstGeom prst="rect">
            <a:avLst/>
          </a:prstGeom>
        </p:spPr>
      </p:pic>
      <p:sp>
        <p:nvSpPr>
          <p:cNvPr id="17" name="矩形 16"/>
          <p:cNvSpPr/>
          <p:nvPr/>
        </p:nvSpPr>
        <p:spPr>
          <a:xfrm>
            <a:off x="2755697" y="3798689"/>
            <a:ext cx="8929523" cy="1433406"/>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杠杆率的变化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a:t>
            </a:r>
            <a:r>
              <a:rPr lang="en-US" altLang="zh-CN" sz="1600" dirty="0">
                <a:latin typeface="Arial" panose="020B0604020202020204" pitchFamily="34" charset="0"/>
                <a:ea typeface="微软雅黑" panose="020B0503020204020204" charset="-122"/>
                <a:cs typeface="Source Han Sans CN Normal" charset="-122"/>
                <a:sym typeface="Arial" panose="020B0604020202020204" pitchFamily="34" charset="0"/>
              </a:rPr>
              <a:t>a </a:t>
            </a:r>
            <a:endParaRPr lang="en-US" altLang="zh-CN" sz="1600" dirty="0">
              <a:latin typeface="Arial" panose="020B0604020202020204" pitchFamily="34" charset="0"/>
              <a:ea typeface="微软雅黑" panose="020B0503020204020204" charset="-122"/>
              <a:cs typeface="Source Han Sans CN Normal" charset="-122"/>
              <a:sym typeface="Arial" panose="020B0604020202020204" pitchFamily="34" charset="0"/>
            </a:endParaRPr>
          </a:p>
          <a:p>
            <a:pPr marL="0" marR="0" lvl="0" indent="0" algn="just" defTabSz="914400" rtl="0" eaLnBrk="1" fontAlgn="auto" latinLnBrk="0" hangingPunct="1">
              <a:lnSpc>
                <a:spcPct val="140000"/>
              </a:lnSpc>
              <a:spcBef>
                <a:spcPts val="0"/>
              </a:spcBef>
              <a:spcAft>
                <a:spcPts val="0"/>
              </a:spcAft>
              <a:buClrTx/>
              <a:buSzTx/>
              <a:buFontTx/>
              <a:buNone/>
              <a:defRPr/>
            </a:pPr>
            <a:r>
              <a:rPr lang="en-US" altLang="zh-CN" sz="1600" dirty="0">
                <a:latin typeface="Arial" panose="020B0604020202020204" pitchFamily="34" charset="0"/>
                <a:ea typeface="微软雅黑" panose="020B0503020204020204" charset="-122"/>
                <a:cs typeface="Source Han Sans CN Normal" charset="-122"/>
                <a:sym typeface="Arial" panose="020B0604020202020204" pitchFamily="34" charset="0"/>
              </a:rPr>
              <a:t>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b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市净率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c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资产有形化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d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盈利能力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e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规模 </a:t>
            </a:r>
            <a:endPar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endParaRPr>
          </a:p>
          <a:p>
            <a:pPr marL="0" marR="0" lvl="0" indent="0" algn="just" defTabSz="914400" rtl="0" eaLnBrk="1" fontAlgn="auto" latinLnBrk="0" hangingPunct="1">
              <a:lnSpc>
                <a:spcPct val="140000"/>
              </a:lnSpc>
              <a:spcBef>
                <a:spcPts val="0"/>
              </a:spcBef>
              <a:spcAft>
                <a:spcPts val="0"/>
              </a:spcAft>
              <a:buClrTx/>
              <a:buSzTx/>
              <a:buFontTx/>
              <a:buNone/>
              <a:defRPr/>
            </a:pPr>
            <a:r>
              <a:rPr lang="en-US" altLang="zh-CN" sz="1600" dirty="0">
                <a:latin typeface="Arial" panose="020B0604020202020204" pitchFamily="34" charset="0"/>
                <a:ea typeface="微软雅黑" panose="020B0503020204020204" charset="-122"/>
                <a:cs typeface="Source Han Sans CN Normal" charset="-122"/>
                <a:sym typeface="Arial" panose="020B0604020202020204" pitchFamily="34" charset="0"/>
              </a:rPr>
              <a:t>                        </a:t>
            </a: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f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前一期的杠杆率 </a:t>
            </a:r>
            <a:endPar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endParaRPr>
          </a:p>
          <a:p>
            <a:pPr marL="0" marR="0" lvl="0" indent="0" algn="just" defTabSz="914400" rtl="0" eaLnBrk="1" fontAlgn="auto" latinLnBrk="0" hangingPunct="1">
              <a:lnSpc>
                <a:spcPct val="140000"/>
              </a:lnSpc>
              <a:spcBef>
                <a:spcPts val="0"/>
              </a:spcBef>
              <a:spcAft>
                <a:spcPts val="0"/>
              </a:spcAft>
              <a:buClrTx/>
              <a:buSzTx/>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                        +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rPr>
              <a:t>滞后杠杆率</a:t>
            </a:r>
            <a:endPar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Source Han Sans CN Normal" charset="-122"/>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22603" y="2466273"/>
            <a:ext cx="2122618" cy="2598554"/>
            <a:chOff x="660400" y="1931150"/>
            <a:chExt cx="2447024" cy="2995699"/>
          </a:xfrm>
        </p:grpSpPr>
        <p:sp>
          <p:nvSpPr>
            <p:cNvPr id="16" name="矩形 15"/>
            <p:cNvSpPr/>
            <p:nvPr/>
          </p:nvSpPr>
          <p:spPr>
            <a:xfrm>
              <a:off x="660400"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矩形 16"/>
            <p:cNvSpPr/>
            <p:nvPr/>
          </p:nvSpPr>
          <p:spPr>
            <a:xfrm>
              <a:off x="832675" y="2057889"/>
              <a:ext cx="1389142" cy="396583"/>
            </a:xfrm>
            <a:prstGeom prst="rect">
              <a:avLst/>
            </a:prstGeom>
          </p:spPr>
          <p:txBody>
            <a:bodyPr wrap="square" lIns="0">
              <a:normAutofit fontScale="85000" lnSpcReduction="10000"/>
            </a:bodyPr>
            <a:lstStyle/>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市净率</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8" name="矩形 17"/>
            <p:cNvSpPr/>
            <p:nvPr/>
          </p:nvSpPr>
          <p:spPr>
            <a:xfrm>
              <a:off x="660400"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矩形 18"/>
            <p:cNvSpPr/>
            <p:nvPr/>
          </p:nvSpPr>
          <p:spPr>
            <a:xfrm>
              <a:off x="832675"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高市净率的净效应是降低杠杆率</a:t>
              </a:r>
              <a:endPar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nvGrpSpPr>
            <p:cNvPr id="21" name="组合 20"/>
            <p:cNvGrpSpPr/>
            <p:nvPr/>
          </p:nvGrpSpPr>
          <p:grpSpPr>
            <a:xfrm flipH="1">
              <a:off x="832675" y="4463181"/>
              <a:ext cx="364235" cy="369223"/>
              <a:chOff x="9363075" y="4967288"/>
              <a:chExt cx="463551" cy="469900"/>
            </a:xfrm>
            <a:solidFill>
              <a:schemeClr val="bg1"/>
            </a:solidFill>
          </p:grpSpPr>
          <p:sp>
            <p:nvSpPr>
              <p:cNvPr id="22"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3"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4"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25"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4" name="组合 3"/>
          <p:cNvGrpSpPr/>
          <p:nvPr/>
        </p:nvGrpSpPr>
        <p:grpSpPr>
          <a:xfrm>
            <a:off x="3630661" y="2466273"/>
            <a:ext cx="2122618" cy="2598554"/>
            <a:chOff x="3468458" y="1931150"/>
            <a:chExt cx="2447024" cy="2995699"/>
          </a:xfrm>
        </p:grpSpPr>
        <p:sp>
          <p:nvSpPr>
            <p:cNvPr id="28" name="矩形 27"/>
            <p:cNvSpPr/>
            <p:nvPr/>
          </p:nvSpPr>
          <p:spPr>
            <a:xfrm>
              <a:off x="3468458"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9" name="矩形 28"/>
            <p:cNvSpPr/>
            <p:nvPr/>
          </p:nvSpPr>
          <p:spPr>
            <a:xfrm>
              <a:off x="3640733" y="2057889"/>
              <a:ext cx="1389142" cy="396583"/>
            </a:xfrm>
            <a:prstGeom prst="rect">
              <a:avLst/>
            </a:prstGeom>
          </p:spPr>
          <p:txBody>
            <a:bodyPr wrap="square" lIns="0">
              <a:normAutofit fontScale="85000" lnSpcReduction="10000"/>
            </a:bodyPr>
            <a:lstStyle/>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有形资产</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30" name="矩形 29"/>
            <p:cNvSpPr/>
            <p:nvPr/>
          </p:nvSpPr>
          <p:spPr>
            <a:xfrm>
              <a:off x="3468459"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nvSpPr>
          <p:spPr>
            <a:xfrm>
              <a:off x="3640733"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有形资产倾向于提高杠杆率</a:t>
              </a:r>
              <a:endPar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nvGrpSpPr>
            <p:cNvPr id="59" name="组合 58"/>
            <p:cNvGrpSpPr/>
            <p:nvPr/>
          </p:nvGrpSpPr>
          <p:grpSpPr>
            <a:xfrm>
              <a:off x="3640723" y="4471950"/>
              <a:ext cx="310873" cy="355464"/>
              <a:chOff x="11864960" y="2498733"/>
              <a:chExt cx="420669" cy="481011"/>
            </a:xfrm>
            <a:solidFill>
              <a:schemeClr val="bg1"/>
            </a:solidFill>
          </p:grpSpPr>
          <p:sp>
            <p:nvSpPr>
              <p:cNvPr id="60" name="Freeform 5"/>
              <p:cNvSpPr/>
              <p:nvPr/>
            </p:nvSpPr>
            <p:spPr bwMode="auto">
              <a:xfrm>
                <a:off x="11864960" y="2603505"/>
                <a:ext cx="390525" cy="376239"/>
              </a:xfrm>
              <a:custGeom>
                <a:avLst/>
                <a:gdLst>
                  <a:gd name="T0" fmla="*/ 52 w 104"/>
                  <a:gd name="T1" fmla="*/ 100 h 100"/>
                  <a:gd name="T2" fmla="*/ 0 w 104"/>
                  <a:gd name="T3" fmla="*/ 48 h 100"/>
                  <a:gd name="T4" fmla="*/ 32 w 104"/>
                  <a:gd name="T5" fmla="*/ 0 h 100"/>
                  <a:gd name="T6" fmla="*/ 35 w 104"/>
                  <a:gd name="T7" fmla="*/ 7 h 100"/>
                  <a:gd name="T8" fmla="*/ 8 w 104"/>
                  <a:gd name="T9" fmla="*/ 48 h 100"/>
                  <a:gd name="T10" fmla="*/ 52 w 104"/>
                  <a:gd name="T11" fmla="*/ 92 h 100"/>
                  <a:gd name="T12" fmla="*/ 96 w 104"/>
                  <a:gd name="T13" fmla="*/ 52 h 100"/>
                  <a:gd name="T14" fmla="*/ 104 w 104"/>
                  <a:gd name="T15" fmla="*/ 52 h 100"/>
                  <a:gd name="T16" fmla="*/ 52 w 104"/>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0">
                    <a:moveTo>
                      <a:pt x="52" y="100"/>
                    </a:moveTo>
                    <a:cubicBezTo>
                      <a:pt x="23" y="100"/>
                      <a:pt x="0" y="77"/>
                      <a:pt x="0" y="48"/>
                    </a:cubicBezTo>
                    <a:cubicBezTo>
                      <a:pt x="0" y="27"/>
                      <a:pt x="13" y="8"/>
                      <a:pt x="32" y="0"/>
                    </a:cubicBezTo>
                    <a:cubicBezTo>
                      <a:pt x="35" y="7"/>
                      <a:pt x="35" y="7"/>
                      <a:pt x="35" y="7"/>
                    </a:cubicBezTo>
                    <a:cubicBezTo>
                      <a:pt x="19" y="14"/>
                      <a:pt x="8" y="30"/>
                      <a:pt x="8" y="48"/>
                    </a:cubicBezTo>
                    <a:cubicBezTo>
                      <a:pt x="8" y="72"/>
                      <a:pt x="28" y="92"/>
                      <a:pt x="52" y="92"/>
                    </a:cubicBezTo>
                    <a:cubicBezTo>
                      <a:pt x="75" y="92"/>
                      <a:pt x="94" y="74"/>
                      <a:pt x="96" y="52"/>
                    </a:cubicBezTo>
                    <a:cubicBezTo>
                      <a:pt x="104" y="52"/>
                      <a:pt x="104" y="52"/>
                      <a:pt x="104" y="52"/>
                    </a:cubicBezTo>
                    <a:cubicBezTo>
                      <a:pt x="102" y="79"/>
                      <a:pt x="79" y="100"/>
                      <a:pt x="52" y="10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1" name="Freeform 6"/>
              <p:cNvSpPr/>
              <p:nvPr/>
            </p:nvSpPr>
            <p:spPr bwMode="auto">
              <a:xfrm>
                <a:off x="12123723" y="2603505"/>
                <a:ext cx="131762" cy="166689"/>
              </a:xfrm>
              <a:custGeom>
                <a:avLst/>
                <a:gdLst>
                  <a:gd name="T0" fmla="*/ 27 w 35"/>
                  <a:gd name="T1" fmla="*/ 44 h 44"/>
                  <a:gd name="T2" fmla="*/ 0 w 35"/>
                  <a:gd name="T3" fmla="*/ 7 h 44"/>
                  <a:gd name="T4" fmla="*/ 3 w 35"/>
                  <a:gd name="T5" fmla="*/ 0 h 44"/>
                  <a:gd name="T6" fmla="*/ 35 w 35"/>
                  <a:gd name="T7" fmla="*/ 44 h 44"/>
                  <a:gd name="T8" fmla="*/ 27 w 35"/>
                  <a:gd name="T9" fmla="*/ 44 h 44"/>
                </a:gdLst>
                <a:ahLst/>
                <a:cxnLst>
                  <a:cxn ang="0">
                    <a:pos x="T0" y="T1"/>
                  </a:cxn>
                  <a:cxn ang="0">
                    <a:pos x="T2" y="T3"/>
                  </a:cxn>
                  <a:cxn ang="0">
                    <a:pos x="T4" y="T5"/>
                  </a:cxn>
                  <a:cxn ang="0">
                    <a:pos x="T6" y="T7"/>
                  </a:cxn>
                  <a:cxn ang="0">
                    <a:pos x="T8" y="T9"/>
                  </a:cxn>
                </a:cxnLst>
                <a:rect l="0" t="0" r="r" b="b"/>
                <a:pathLst>
                  <a:path w="35" h="44">
                    <a:moveTo>
                      <a:pt x="27" y="44"/>
                    </a:moveTo>
                    <a:cubicBezTo>
                      <a:pt x="25" y="28"/>
                      <a:pt x="15" y="14"/>
                      <a:pt x="0" y="7"/>
                    </a:cubicBezTo>
                    <a:cubicBezTo>
                      <a:pt x="3" y="0"/>
                      <a:pt x="3" y="0"/>
                      <a:pt x="3" y="0"/>
                    </a:cubicBezTo>
                    <a:cubicBezTo>
                      <a:pt x="21" y="8"/>
                      <a:pt x="33" y="24"/>
                      <a:pt x="35" y="44"/>
                    </a:cubicBezTo>
                    <a:lnTo>
                      <a:pt x="27"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2" name="Freeform 7"/>
              <p:cNvSpPr/>
              <p:nvPr/>
            </p:nvSpPr>
            <p:spPr bwMode="auto">
              <a:xfrm>
                <a:off x="11969747" y="2498733"/>
                <a:ext cx="180975" cy="134938"/>
              </a:xfrm>
              <a:custGeom>
                <a:avLst/>
                <a:gdLst>
                  <a:gd name="T0" fmla="*/ 86 w 114"/>
                  <a:gd name="T1" fmla="*/ 85 h 85"/>
                  <a:gd name="T2" fmla="*/ 67 w 114"/>
                  <a:gd name="T3" fmla="*/ 85 h 85"/>
                  <a:gd name="T4" fmla="*/ 67 w 114"/>
                  <a:gd name="T5" fmla="*/ 38 h 85"/>
                  <a:gd name="T6" fmla="*/ 95 w 114"/>
                  <a:gd name="T7" fmla="*/ 38 h 85"/>
                  <a:gd name="T8" fmla="*/ 95 w 114"/>
                  <a:gd name="T9" fmla="*/ 19 h 85"/>
                  <a:gd name="T10" fmla="*/ 19 w 114"/>
                  <a:gd name="T11" fmla="*/ 19 h 85"/>
                  <a:gd name="T12" fmla="*/ 19 w 114"/>
                  <a:gd name="T13" fmla="*/ 38 h 85"/>
                  <a:gd name="T14" fmla="*/ 48 w 114"/>
                  <a:gd name="T15" fmla="*/ 38 h 85"/>
                  <a:gd name="T16" fmla="*/ 48 w 114"/>
                  <a:gd name="T17" fmla="*/ 85 h 85"/>
                  <a:gd name="T18" fmla="*/ 29 w 114"/>
                  <a:gd name="T19" fmla="*/ 85 h 85"/>
                  <a:gd name="T20" fmla="*/ 29 w 114"/>
                  <a:gd name="T21" fmla="*/ 57 h 85"/>
                  <a:gd name="T22" fmla="*/ 0 w 114"/>
                  <a:gd name="T23" fmla="*/ 57 h 85"/>
                  <a:gd name="T24" fmla="*/ 0 w 114"/>
                  <a:gd name="T25" fmla="*/ 0 h 85"/>
                  <a:gd name="T26" fmla="*/ 114 w 114"/>
                  <a:gd name="T27" fmla="*/ 0 h 85"/>
                  <a:gd name="T28" fmla="*/ 114 w 114"/>
                  <a:gd name="T29" fmla="*/ 57 h 85"/>
                  <a:gd name="T30" fmla="*/ 86 w 114"/>
                  <a:gd name="T31" fmla="*/ 57 h 85"/>
                  <a:gd name="T32" fmla="*/ 86 w 114"/>
                  <a:gd name="T3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85">
                    <a:moveTo>
                      <a:pt x="86" y="85"/>
                    </a:moveTo>
                    <a:lnTo>
                      <a:pt x="67" y="85"/>
                    </a:lnTo>
                    <a:lnTo>
                      <a:pt x="67" y="38"/>
                    </a:lnTo>
                    <a:lnTo>
                      <a:pt x="95" y="38"/>
                    </a:lnTo>
                    <a:lnTo>
                      <a:pt x="95" y="19"/>
                    </a:lnTo>
                    <a:lnTo>
                      <a:pt x="19" y="19"/>
                    </a:lnTo>
                    <a:lnTo>
                      <a:pt x="19" y="38"/>
                    </a:lnTo>
                    <a:lnTo>
                      <a:pt x="48" y="38"/>
                    </a:lnTo>
                    <a:lnTo>
                      <a:pt x="48" y="85"/>
                    </a:lnTo>
                    <a:lnTo>
                      <a:pt x="29" y="85"/>
                    </a:lnTo>
                    <a:lnTo>
                      <a:pt x="29" y="57"/>
                    </a:lnTo>
                    <a:lnTo>
                      <a:pt x="0" y="57"/>
                    </a:lnTo>
                    <a:lnTo>
                      <a:pt x="0" y="0"/>
                    </a:lnTo>
                    <a:lnTo>
                      <a:pt x="114" y="0"/>
                    </a:lnTo>
                    <a:lnTo>
                      <a:pt x="114" y="57"/>
                    </a:lnTo>
                    <a:lnTo>
                      <a:pt x="86" y="57"/>
                    </a:lnTo>
                    <a:lnTo>
                      <a:pt x="8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3" name="Freeform 8"/>
              <p:cNvSpPr/>
              <p:nvPr/>
            </p:nvSpPr>
            <p:spPr bwMode="auto">
              <a:xfrm>
                <a:off x="12199936" y="2562233"/>
                <a:ext cx="68263" cy="68263"/>
              </a:xfrm>
              <a:custGeom>
                <a:avLst/>
                <a:gdLst>
                  <a:gd name="T0" fmla="*/ 14 w 43"/>
                  <a:gd name="T1" fmla="*/ 43 h 43"/>
                  <a:gd name="T2" fmla="*/ 0 w 43"/>
                  <a:gd name="T3" fmla="*/ 29 h 43"/>
                  <a:gd name="T4" fmla="*/ 28 w 43"/>
                  <a:gd name="T5" fmla="*/ 0 h 43"/>
                  <a:gd name="T6" fmla="*/ 43 w 43"/>
                  <a:gd name="T7" fmla="*/ 15 h 43"/>
                  <a:gd name="T8" fmla="*/ 14 w 43"/>
                  <a:gd name="T9" fmla="*/ 43 h 43"/>
                </a:gdLst>
                <a:ahLst/>
                <a:cxnLst>
                  <a:cxn ang="0">
                    <a:pos x="T0" y="T1"/>
                  </a:cxn>
                  <a:cxn ang="0">
                    <a:pos x="T2" y="T3"/>
                  </a:cxn>
                  <a:cxn ang="0">
                    <a:pos x="T4" y="T5"/>
                  </a:cxn>
                  <a:cxn ang="0">
                    <a:pos x="T6" y="T7"/>
                  </a:cxn>
                  <a:cxn ang="0">
                    <a:pos x="T8" y="T9"/>
                  </a:cxn>
                </a:cxnLst>
                <a:rect l="0" t="0" r="r" b="b"/>
                <a:pathLst>
                  <a:path w="43" h="43">
                    <a:moveTo>
                      <a:pt x="14" y="43"/>
                    </a:moveTo>
                    <a:lnTo>
                      <a:pt x="0" y="29"/>
                    </a:lnTo>
                    <a:lnTo>
                      <a:pt x="28" y="0"/>
                    </a:lnTo>
                    <a:lnTo>
                      <a:pt x="43" y="15"/>
                    </a:lnTo>
                    <a:lnTo>
                      <a:pt x="1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4" name="Freeform 9"/>
              <p:cNvSpPr/>
              <p:nvPr/>
            </p:nvSpPr>
            <p:spPr bwMode="auto">
              <a:xfrm>
                <a:off x="12225304" y="2543181"/>
                <a:ext cx="60325" cy="60325"/>
              </a:xfrm>
              <a:custGeom>
                <a:avLst/>
                <a:gdLst>
                  <a:gd name="T0" fmla="*/ 27 w 38"/>
                  <a:gd name="T1" fmla="*/ 38 h 38"/>
                  <a:gd name="T2" fmla="*/ 0 w 38"/>
                  <a:gd name="T3" fmla="*/ 12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2"/>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5" name="Freeform 10"/>
              <p:cNvSpPr/>
              <p:nvPr/>
            </p:nvSpPr>
            <p:spPr bwMode="auto">
              <a:xfrm>
                <a:off x="12045950" y="2663825"/>
                <a:ext cx="134938" cy="136525"/>
              </a:xfrm>
              <a:custGeom>
                <a:avLst/>
                <a:gdLst>
                  <a:gd name="T0" fmla="*/ 85 w 85"/>
                  <a:gd name="T1" fmla="*/ 86 h 86"/>
                  <a:gd name="T2" fmla="*/ 0 w 85"/>
                  <a:gd name="T3" fmla="*/ 86 h 86"/>
                  <a:gd name="T4" fmla="*/ 0 w 85"/>
                  <a:gd name="T5" fmla="*/ 0 h 86"/>
                  <a:gd name="T6" fmla="*/ 19 w 85"/>
                  <a:gd name="T7" fmla="*/ 0 h 86"/>
                  <a:gd name="T8" fmla="*/ 19 w 85"/>
                  <a:gd name="T9" fmla="*/ 67 h 86"/>
                  <a:gd name="T10" fmla="*/ 85 w 85"/>
                  <a:gd name="T11" fmla="*/ 67 h 86"/>
                  <a:gd name="T12" fmla="*/ 85 w 8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5" h="86">
                    <a:moveTo>
                      <a:pt x="85" y="86"/>
                    </a:moveTo>
                    <a:lnTo>
                      <a:pt x="0" y="86"/>
                    </a:lnTo>
                    <a:lnTo>
                      <a:pt x="0" y="0"/>
                    </a:lnTo>
                    <a:lnTo>
                      <a:pt x="19" y="0"/>
                    </a:lnTo>
                    <a:lnTo>
                      <a:pt x="19" y="67"/>
                    </a:lnTo>
                    <a:lnTo>
                      <a:pt x="85" y="67"/>
                    </a:lnTo>
                    <a:lnTo>
                      <a:pt x="85"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5" name="组合 4"/>
          <p:cNvGrpSpPr/>
          <p:nvPr/>
        </p:nvGrpSpPr>
        <p:grpSpPr>
          <a:xfrm>
            <a:off x="6438719" y="2466273"/>
            <a:ext cx="2122618" cy="2598554"/>
            <a:chOff x="6276516" y="1931150"/>
            <a:chExt cx="2447024" cy="2995699"/>
          </a:xfrm>
        </p:grpSpPr>
        <p:sp>
          <p:nvSpPr>
            <p:cNvPr id="38" name="矩形 37"/>
            <p:cNvSpPr/>
            <p:nvPr/>
          </p:nvSpPr>
          <p:spPr>
            <a:xfrm>
              <a:off x="6276516"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9" name="矩形 38"/>
            <p:cNvSpPr/>
            <p:nvPr/>
          </p:nvSpPr>
          <p:spPr>
            <a:xfrm>
              <a:off x="6448791" y="2057889"/>
              <a:ext cx="1389142" cy="396583"/>
            </a:xfrm>
            <a:prstGeom prst="rect">
              <a:avLst/>
            </a:prstGeom>
          </p:spPr>
          <p:txBody>
            <a:bodyPr wrap="square" lIns="0">
              <a:normAutofit fontScale="85000" lnSpcReduction="10000"/>
            </a:bodyPr>
            <a:lstStyle/>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盈利能力</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40" name="矩形 39"/>
            <p:cNvSpPr/>
            <p:nvPr/>
          </p:nvSpPr>
          <p:spPr>
            <a:xfrm>
              <a:off x="6276517"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1" name="矩形 40"/>
            <p:cNvSpPr/>
            <p:nvPr/>
          </p:nvSpPr>
          <p:spPr>
            <a:xfrm>
              <a:off x="6448791"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盈利能力倾向于降低杠杆率</a:t>
              </a:r>
              <a:endPar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nvGrpSpPr>
            <p:cNvPr id="67" name="组合 66"/>
            <p:cNvGrpSpPr/>
            <p:nvPr/>
          </p:nvGrpSpPr>
          <p:grpSpPr>
            <a:xfrm>
              <a:off x="6448791" y="4465536"/>
              <a:ext cx="368569" cy="355727"/>
              <a:chOff x="11834813" y="3744913"/>
              <a:chExt cx="455613" cy="439738"/>
            </a:xfrm>
            <a:solidFill>
              <a:schemeClr val="bg1"/>
            </a:solidFill>
          </p:grpSpPr>
          <p:sp>
            <p:nvSpPr>
              <p:cNvPr id="68" name="Freeform 11"/>
              <p:cNvSpPr/>
              <p:nvPr/>
            </p:nvSpPr>
            <p:spPr bwMode="auto">
              <a:xfrm>
                <a:off x="11834813" y="3763963"/>
                <a:ext cx="455613" cy="300038"/>
              </a:xfrm>
              <a:custGeom>
                <a:avLst/>
                <a:gdLst>
                  <a:gd name="T0" fmla="*/ 263 w 287"/>
                  <a:gd name="T1" fmla="*/ 189 h 189"/>
                  <a:gd name="T2" fmla="*/ 78 w 287"/>
                  <a:gd name="T3" fmla="*/ 189 h 189"/>
                  <a:gd name="T4" fmla="*/ 31 w 287"/>
                  <a:gd name="T5" fmla="*/ 18 h 189"/>
                  <a:gd name="T6" fmla="*/ 0 w 287"/>
                  <a:gd name="T7" fmla="*/ 18 h 189"/>
                  <a:gd name="T8" fmla="*/ 0 w 287"/>
                  <a:gd name="T9" fmla="*/ 0 h 189"/>
                  <a:gd name="T10" fmla="*/ 45 w 287"/>
                  <a:gd name="T11" fmla="*/ 0 h 189"/>
                  <a:gd name="T12" fmla="*/ 92 w 287"/>
                  <a:gd name="T13" fmla="*/ 170 h 189"/>
                  <a:gd name="T14" fmla="*/ 249 w 287"/>
                  <a:gd name="T15" fmla="*/ 170 h 189"/>
                  <a:gd name="T16" fmla="*/ 263 w 287"/>
                  <a:gd name="T17" fmla="*/ 85 h 189"/>
                  <a:gd name="T18" fmla="*/ 114 w 287"/>
                  <a:gd name="T19" fmla="*/ 85 h 189"/>
                  <a:gd name="T20" fmla="*/ 114 w 287"/>
                  <a:gd name="T21" fmla="*/ 66 h 189"/>
                  <a:gd name="T22" fmla="*/ 287 w 287"/>
                  <a:gd name="T23" fmla="*/ 66 h 189"/>
                  <a:gd name="T24" fmla="*/ 263 w 287"/>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89">
                    <a:moveTo>
                      <a:pt x="263" y="189"/>
                    </a:moveTo>
                    <a:lnTo>
                      <a:pt x="78" y="189"/>
                    </a:lnTo>
                    <a:lnTo>
                      <a:pt x="31" y="18"/>
                    </a:lnTo>
                    <a:lnTo>
                      <a:pt x="0" y="18"/>
                    </a:lnTo>
                    <a:lnTo>
                      <a:pt x="0" y="0"/>
                    </a:lnTo>
                    <a:lnTo>
                      <a:pt x="45" y="0"/>
                    </a:lnTo>
                    <a:lnTo>
                      <a:pt x="92" y="170"/>
                    </a:lnTo>
                    <a:lnTo>
                      <a:pt x="249" y="170"/>
                    </a:lnTo>
                    <a:lnTo>
                      <a:pt x="263" y="85"/>
                    </a:lnTo>
                    <a:lnTo>
                      <a:pt x="114" y="85"/>
                    </a:lnTo>
                    <a:lnTo>
                      <a:pt x="114" y="66"/>
                    </a:lnTo>
                    <a:lnTo>
                      <a:pt x="287" y="66"/>
                    </a:lnTo>
                    <a:lnTo>
                      <a:pt x="263"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9" name="Freeform 12"/>
              <p:cNvSpPr>
                <a:spLocks noEditPoints="1"/>
              </p:cNvSpPr>
              <p:nvPr/>
            </p:nvSpPr>
            <p:spPr bwMode="auto">
              <a:xfrm>
                <a:off x="11955463"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0" name="Freeform 13"/>
              <p:cNvSpPr>
                <a:spLocks noEditPoints="1"/>
              </p:cNvSpPr>
              <p:nvPr/>
            </p:nvSpPr>
            <p:spPr bwMode="auto">
              <a:xfrm>
                <a:off x="12150725"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1" name="Rectangle 14"/>
              <p:cNvSpPr>
                <a:spLocks noChangeArrowheads="1"/>
              </p:cNvSpPr>
              <p:nvPr/>
            </p:nvSpPr>
            <p:spPr bwMode="auto">
              <a:xfrm>
                <a:off x="12045950"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2" name="Rectangle 15"/>
              <p:cNvSpPr>
                <a:spLocks noChangeArrowheads="1"/>
              </p:cNvSpPr>
              <p:nvPr/>
            </p:nvSpPr>
            <p:spPr bwMode="auto">
              <a:xfrm>
                <a:off x="12136438"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3" name="Freeform 16"/>
              <p:cNvSpPr/>
              <p:nvPr/>
            </p:nvSpPr>
            <p:spPr bwMode="auto">
              <a:xfrm>
                <a:off x="12015788" y="3763963"/>
                <a:ext cx="107950" cy="74613"/>
              </a:xfrm>
              <a:custGeom>
                <a:avLst/>
                <a:gdLst>
                  <a:gd name="T0" fmla="*/ 19 w 68"/>
                  <a:gd name="T1" fmla="*/ 47 h 47"/>
                  <a:gd name="T2" fmla="*/ 0 w 68"/>
                  <a:gd name="T3" fmla="*/ 47 h 47"/>
                  <a:gd name="T4" fmla="*/ 0 w 68"/>
                  <a:gd name="T5" fmla="*/ 21 h 47"/>
                  <a:gd name="T6" fmla="*/ 64 w 68"/>
                  <a:gd name="T7" fmla="*/ 0 h 47"/>
                  <a:gd name="T8" fmla="*/ 68 w 68"/>
                  <a:gd name="T9" fmla="*/ 18 h 47"/>
                  <a:gd name="T10" fmla="*/ 19 w 68"/>
                  <a:gd name="T11" fmla="*/ 35 h 47"/>
                  <a:gd name="T12" fmla="*/ 19 w 6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68" h="47">
                    <a:moveTo>
                      <a:pt x="19" y="47"/>
                    </a:moveTo>
                    <a:lnTo>
                      <a:pt x="0" y="47"/>
                    </a:lnTo>
                    <a:lnTo>
                      <a:pt x="0" y="21"/>
                    </a:lnTo>
                    <a:lnTo>
                      <a:pt x="64" y="0"/>
                    </a:lnTo>
                    <a:lnTo>
                      <a:pt x="68" y="18"/>
                    </a:lnTo>
                    <a:lnTo>
                      <a:pt x="19" y="35"/>
                    </a:lnTo>
                    <a:lnTo>
                      <a:pt x="19"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4" name="Freeform 17"/>
              <p:cNvSpPr/>
              <p:nvPr/>
            </p:nvSpPr>
            <p:spPr bwMode="auto">
              <a:xfrm>
                <a:off x="12106275" y="3744913"/>
                <a:ext cx="149225" cy="93663"/>
              </a:xfrm>
              <a:custGeom>
                <a:avLst/>
                <a:gdLst>
                  <a:gd name="T0" fmla="*/ 94 w 94"/>
                  <a:gd name="T1" fmla="*/ 59 h 59"/>
                  <a:gd name="T2" fmla="*/ 75 w 94"/>
                  <a:gd name="T3" fmla="*/ 59 h 59"/>
                  <a:gd name="T4" fmla="*/ 75 w 94"/>
                  <a:gd name="T5" fmla="*/ 38 h 59"/>
                  <a:gd name="T6" fmla="*/ 19 w 94"/>
                  <a:gd name="T7" fmla="*/ 23 h 59"/>
                  <a:gd name="T8" fmla="*/ 19 w 94"/>
                  <a:gd name="T9" fmla="*/ 59 h 59"/>
                  <a:gd name="T10" fmla="*/ 0 w 94"/>
                  <a:gd name="T11" fmla="*/ 59 h 59"/>
                  <a:gd name="T12" fmla="*/ 0 w 94"/>
                  <a:gd name="T13" fmla="*/ 0 h 59"/>
                  <a:gd name="T14" fmla="*/ 94 w 94"/>
                  <a:gd name="T15" fmla="*/ 23 h 59"/>
                  <a:gd name="T16" fmla="*/ 94 w 94"/>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59"/>
                    </a:moveTo>
                    <a:lnTo>
                      <a:pt x="75" y="59"/>
                    </a:lnTo>
                    <a:lnTo>
                      <a:pt x="75" y="38"/>
                    </a:lnTo>
                    <a:lnTo>
                      <a:pt x="19" y="23"/>
                    </a:lnTo>
                    <a:lnTo>
                      <a:pt x="19" y="59"/>
                    </a:lnTo>
                    <a:lnTo>
                      <a:pt x="0" y="59"/>
                    </a:lnTo>
                    <a:lnTo>
                      <a:pt x="0" y="0"/>
                    </a:lnTo>
                    <a:lnTo>
                      <a:pt x="94" y="23"/>
                    </a:lnTo>
                    <a:lnTo>
                      <a:pt x="94"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6" name="组合 5"/>
          <p:cNvGrpSpPr/>
          <p:nvPr/>
        </p:nvGrpSpPr>
        <p:grpSpPr>
          <a:xfrm>
            <a:off x="9246778" y="2466273"/>
            <a:ext cx="2122618" cy="2598554"/>
            <a:chOff x="9084575" y="1931150"/>
            <a:chExt cx="2447024" cy="2995699"/>
          </a:xfrm>
        </p:grpSpPr>
        <p:sp>
          <p:nvSpPr>
            <p:cNvPr id="48" name="矩形 47"/>
            <p:cNvSpPr/>
            <p:nvPr/>
          </p:nvSpPr>
          <p:spPr>
            <a:xfrm>
              <a:off x="9084575"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9" name="矩形 48"/>
            <p:cNvSpPr/>
            <p:nvPr/>
          </p:nvSpPr>
          <p:spPr>
            <a:xfrm>
              <a:off x="9256850" y="2057889"/>
              <a:ext cx="1389142" cy="396583"/>
            </a:xfrm>
            <a:prstGeom prst="rect">
              <a:avLst/>
            </a:prstGeom>
          </p:spPr>
          <p:txBody>
            <a:bodyPr wrap="square" lIns="0">
              <a:normAutofit fontScale="85000" lnSpcReduction="10000"/>
            </a:bodyPr>
            <a:lstStyle/>
            <a:p>
              <a:pPr>
                <a:lnSpc>
                  <a:spcPct val="120000"/>
                </a:lnSpc>
              </a:pPr>
              <a:r>
                <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规模</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50" name="矩形 49"/>
            <p:cNvSpPr/>
            <p:nvPr/>
          </p:nvSpPr>
          <p:spPr>
            <a:xfrm>
              <a:off x="9084576"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51" name="矩形 50"/>
            <p:cNvSpPr/>
            <p:nvPr/>
          </p:nvSpPr>
          <p:spPr>
            <a:xfrm>
              <a:off x="9256850"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规模倾向于提高杠杆率</a:t>
              </a:r>
              <a:endParaRPr lang="zh-CN" altLang="en-US"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nvGrpSpPr>
            <p:cNvPr id="76" name="组合 75"/>
            <p:cNvGrpSpPr/>
            <p:nvPr/>
          </p:nvGrpSpPr>
          <p:grpSpPr>
            <a:xfrm>
              <a:off x="9256850" y="4479311"/>
              <a:ext cx="353094" cy="353093"/>
              <a:chOff x="13057188" y="3740150"/>
              <a:chExt cx="474663" cy="474663"/>
            </a:xfrm>
            <a:solidFill>
              <a:schemeClr val="bg1"/>
            </a:solidFill>
          </p:grpSpPr>
          <p:sp>
            <p:nvSpPr>
              <p:cNvPr id="77" name="Freeform 18"/>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8" name="Freeform 19"/>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9" name="Freeform 20"/>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0"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cxnSp>
        <p:nvCxnSpPr>
          <p:cNvPr id="52" name="直接连接符 51"/>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52512" y="300592"/>
            <a:ext cx="59962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杠杆率年度变化的决定因素（回归结论）</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55" name="图片 54"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1603394"/>
            <a:ext cx="12192000" cy="3380159"/>
          </a:xfrm>
          <a:prstGeom prst="rect">
            <a:avLst/>
          </a:prstGeom>
          <a:gradFill flip="none" rotWithShape="1">
            <a:gsLst>
              <a:gs pos="0">
                <a:schemeClr val="accent2"/>
              </a:gs>
              <a:gs pos="61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 name="文本框 2"/>
          <p:cNvSpPr txBox="1"/>
          <p:nvPr/>
        </p:nvSpPr>
        <p:spPr>
          <a:xfrm>
            <a:off x="788471" y="2171697"/>
            <a:ext cx="5681964" cy="1020985"/>
          </a:xfrm>
          <a:prstGeom prst="rect">
            <a:avLst/>
          </a:prstGeom>
          <a:noFill/>
        </p:spPr>
        <p:txBody>
          <a:bodyPr wrap="square">
            <a:spAutoFit/>
          </a:bodyPr>
          <a:lstStyle/>
          <a:p>
            <a:pPr marL="0" marR="0" lvl="0" indent="0" algn="just" defTabSz="914400" rtl="0" eaLnBrk="1" fontAlgn="auto" latinLnBrk="0" hangingPunct="1">
              <a:lnSpc>
                <a:spcPct val="130000"/>
              </a:lnSpc>
              <a:spcBef>
                <a:spcPct val="0"/>
              </a:spcBef>
              <a:spcAft>
                <a:spcPts val="0"/>
              </a:spcAft>
              <a:buClrTx/>
              <a:buSzTx/>
              <a:buFontTx/>
              <a:buNone/>
              <a:defRPr/>
            </a:pPr>
            <a:r>
              <a:rPr kumimoji="0" lang="zh-CN" altLang="en-US" sz="1600" b="0" i="0"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OPPOSans M" panose="00020600040101010101" pitchFamily="18" charset="-122"/>
                <a:sym typeface="Arial" panose="020B0604020202020204" pitchFamily="34" charset="0"/>
              </a:rPr>
              <a:t>将</a:t>
            </a:r>
            <a:r>
              <a:rPr lang="zh-CN" altLang="en-US" sz="1600" dirty="0">
                <a:solidFill>
                  <a:schemeClr val="bg1"/>
                </a:solidFill>
                <a:latin typeface="Arial" panose="020B0604020202020204" pitchFamily="34" charset="0"/>
                <a:ea typeface="微软雅黑" panose="020B0503020204020204" charset="-122"/>
                <a:sym typeface="Arial" panose="020B0604020202020204" pitchFamily="34" charset="0"/>
              </a:rPr>
              <a:t>杠杆率的变化分为股票</a:t>
            </a:r>
            <a:r>
              <a:rPr kumimoji="0" lang="zh-CN" altLang="en-US" sz="1600" b="0" i="0"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OPPOSans M" panose="00020600040101010101" pitchFamily="18" charset="-122"/>
                <a:sym typeface="Arial" panose="020B0604020202020204" pitchFamily="34" charset="0"/>
              </a:rPr>
              <a:t>发行、留存收益和杠杆率的剩余变化</a:t>
            </a:r>
            <a:endParaRPr lang="en-US" altLang="zh-CN" sz="1600" dirty="0">
              <a:solidFill>
                <a:schemeClr val="bg1"/>
              </a:solidFill>
              <a:latin typeface="Arial" panose="020B0604020202020204" pitchFamily="34" charset="0"/>
              <a:ea typeface="微软雅黑" panose="020B0503020204020204" charset="-122"/>
              <a:cs typeface="OPPOSans M" panose="00020600040101010101" pitchFamily="18" charset="-122"/>
              <a:sym typeface="Arial" panose="020B0604020202020204" pitchFamily="34" charset="0"/>
            </a:endParaRPr>
          </a:p>
          <a:p>
            <a:pPr marL="0" marR="0" lvl="0" indent="0" algn="just" defTabSz="914400" rtl="0" eaLnBrk="1" fontAlgn="auto" latinLnBrk="0" hangingPunct="1">
              <a:lnSpc>
                <a:spcPct val="130000"/>
              </a:lnSpc>
              <a:spcBef>
                <a:spcPct val="0"/>
              </a:spcBef>
              <a:spcAft>
                <a:spcPts val="0"/>
              </a:spcAft>
              <a:buClrTx/>
              <a:buSzTx/>
              <a:buFontTx/>
              <a:buNone/>
              <a:defRPr/>
            </a:pPr>
            <a:r>
              <a:rPr lang="zh-CN" altLang="en-US" sz="1600" dirty="0">
                <a:solidFill>
                  <a:schemeClr val="bg1"/>
                </a:solidFill>
                <a:latin typeface="Arial" panose="020B0604020202020204" pitchFamily="34" charset="0"/>
                <a:ea typeface="微软雅黑" panose="020B0503020204020204" charset="-122"/>
                <a:sym typeface="Arial" panose="020B0604020202020204" pitchFamily="34" charset="0"/>
              </a:rPr>
              <a:t>杠杆率的剩余变化</a:t>
            </a:r>
            <a:r>
              <a:rPr kumimoji="0" lang="zh-CN" altLang="en-US" sz="1600" b="0" i="0"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OPPOSans M" panose="00020600040101010101" pitchFamily="18" charset="-122"/>
                <a:sym typeface="Arial" panose="020B0604020202020204" pitchFamily="34" charset="0"/>
              </a:rPr>
              <a:t>取决于股票发行、债务发行和新留存收益的总资产增长。</a:t>
            </a:r>
            <a:endParaRPr kumimoji="0" lang="zh-CN" altLang="en-US" sz="1600" b="0" i="0"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OPPOSans M" panose="00020600040101010101" pitchFamily="18" charset="-122"/>
              <a:sym typeface="Arial" panose="020B0604020202020204" pitchFamily="34" charset="0"/>
            </a:endParaRPr>
          </a:p>
        </p:txBody>
      </p:sp>
      <p:cxnSp>
        <p:nvCxnSpPr>
          <p:cNvPr id="212" name="直接连接符 211"/>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3" name="文本框 212"/>
          <p:cNvSpPr txBox="1"/>
          <p:nvPr/>
        </p:nvSpPr>
        <p:spPr>
          <a:xfrm>
            <a:off x="452512" y="300592"/>
            <a:ext cx="7248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B</a:t>
            </a: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．杠杆率年度变化的决定因素（杠杆率变化的分解）</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214" name="图片 213"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2" name="图片 1"/>
          <p:cNvPicPr>
            <a:picLocks noChangeAspect="1"/>
          </p:cNvPicPr>
          <p:nvPr/>
        </p:nvPicPr>
        <p:blipFill>
          <a:blip r:embed="rId2"/>
          <a:stretch>
            <a:fillRect/>
          </a:stretch>
        </p:blipFill>
        <p:spPr>
          <a:xfrm>
            <a:off x="6520066" y="1612173"/>
            <a:ext cx="5681964" cy="3371380"/>
          </a:xfrm>
          <a:prstGeom prst="rect">
            <a:avLst/>
          </a:prstGeom>
        </p:spPr>
      </p:pic>
      <p:sp>
        <p:nvSpPr>
          <p:cNvPr id="4" name="矩形 3"/>
          <p:cNvSpPr/>
          <p:nvPr/>
        </p:nvSpPr>
        <p:spPr>
          <a:xfrm>
            <a:off x="875269" y="3879813"/>
            <a:ext cx="10441462" cy="2403542"/>
          </a:xfrm>
          <a:prstGeom prst="rect">
            <a:avLst/>
          </a:prstGeom>
          <a:solidFill>
            <a:schemeClr val="bg1"/>
          </a:solidFill>
          <a:ln w="0">
            <a:noFill/>
          </a:ln>
          <a:effectLst>
            <a:outerShdw blurRad="584200" dist="469900" dir="5400000" sx="80000" sy="80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BA9D17-A0D3-409F-BFF9-E5BAE63FEE36}" type="slidenum">
              <a:rPr kumimoji="0" lang="zh-CN" altLang="en-US" sz="1200" b="0" i="0" u="none" strike="noStrike" kern="1200" cap="none" spc="0" normalizeH="0" baseline="0" noProof="0" smtClean="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rPr>
            </a:fld>
            <a:endParaRPr kumimoji="0" lang="zh-CN" altLang="en-US" sz="12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6" name="图片 5"/>
          <p:cNvPicPr>
            <a:picLocks noChangeAspect="1"/>
          </p:cNvPicPr>
          <p:nvPr/>
        </p:nvPicPr>
        <p:blipFill>
          <a:blip r:embed="rId3"/>
          <a:stretch>
            <a:fillRect/>
          </a:stretch>
        </p:blipFill>
        <p:spPr>
          <a:xfrm>
            <a:off x="3227547" y="3879813"/>
            <a:ext cx="5442858" cy="1413466"/>
          </a:xfrm>
          <a:prstGeom prst="rect">
            <a:avLst/>
          </a:prstGeom>
        </p:spPr>
      </p:pic>
      <p:sp>
        <p:nvSpPr>
          <p:cNvPr id="7" name="矩形 6"/>
          <p:cNvSpPr/>
          <p:nvPr/>
        </p:nvSpPr>
        <p:spPr>
          <a:xfrm>
            <a:off x="1484214" y="5366274"/>
            <a:ext cx="8929523" cy="743986"/>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lang="zh-CN" altLang="en-US" sz="1600" dirty="0">
                <a:latin typeface="Arial" panose="020B0604020202020204" pitchFamily="34" charset="0"/>
                <a:ea typeface="微软雅黑" panose="020B0503020204020204" charset="-122"/>
                <a:sym typeface="Arial" panose="020B0604020202020204" pitchFamily="34" charset="0"/>
              </a:rPr>
              <a:t>将杠杆率变化的这三个部分分别与市场账面比率和其他自变量进行回归，这样，我们就可以确定市净率是否会像市场时机所暗示的那样：通过净股票发行来影响杠杆率</a:t>
            </a:r>
            <a:endParaRPr lang="zh-CN" altLang="en-US" sz="1600" dirty="0">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00" y="2847975"/>
            <a:ext cx="12193200" cy="2076450"/>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矩形: 圆角 8"/>
          <p:cNvSpPr/>
          <p:nvPr/>
        </p:nvSpPr>
        <p:spPr>
          <a:xfrm>
            <a:off x="1288144" y="1077687"/>
            <a:ext cx="9630228" cy="5540827"/>
          </a:xfrm>
          <a:prstGeom prst="roundRect">
            <a:avLst>
              <a:gd name="adj" fmla="val 3313"/>
            </a:avLst>
          </a:prstGeom>
          <a:solidFill>
            <a:schemeClr val="bg1"/>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marL="0" marR="0" lvl="0" indent="0" algn="ctr" defTabSz="914400" rtl="0" eaLnBrk="1" fontAlgn="auto" latinLnBrk="0" hangingPunct="1">
              <a:lnSpc>
                <a:spcPct val="90000"/>
              </a:lnSpc>
              <a:spcBef>
                <a:spcPts val="1000"/>
              </a:spcBef>
              <a:spcAft>
                <a:spcPts val="0"/>
              </a:spcAft>
              <a:buClrTx/>
              <a:buSzTx/>
              <a:buFontTx/>
              <a:buNone/>
              <a:defRPr/>
            </a:pPr>
            <a:endParaRPr kumimoji="0" lang="zh-CN" altLang="en-US" sz="8800" b="0" i="0" u="none" strike="noStrike" kern="1200" cap="none" spc="0" normalizeH="0" baseline="0" noProof="0" dirty="0">
              <a:ln>
                <a:noFill/>
              </a:ln>
              <a:gradFill flip="none" rotWithShape="1">
                <a:gsLst>
                  <a:gs pos="0">
                    <a:srgbClr val="94070A"/>
                  </a:gs>
                  <a:gs pos="99438">
                    <a:srgbClr val="A5A5A5"/>
                  </a:gs>
                  <a:gs pos="66000">
                    <a:srgbClr val="D7C8B5"/>
                  </a:gs>
                </a:gsLst>
                <a:path path="circle">
                  <a:fillToRect t="100000" r="100000"/>
                </a:path>
                <a:tileRect l="-100000" b="-100000"/>
              </a:gradFill>
              <a:effectLst/>
              <a:uLnTx/>
              <a:uFillTx/>
              <a:latin typeface="Arial" panose="020B0604020202020204"/>
              <a:ea typeface="微软雅黑" panose="020B0503020204020204" charset="-122"/>
              <a:cs typeface="+mn-cs"/>
            </a:endParaRPr>
          </a:p>
        </p:txBody>
      </p:sp>
      <p:cxnSp>
        <p:nvCxnSpPr>
          <p:cNvPr id="66" name="直接连接符 6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512" y="300592"/>
            <a:ext cx="5866645" cy="461665"/>
          </a:xfrm>
          <a:prstGeom prst="rect">
            <a:avLst/>
          </a:prstGeom>
          <a:noFill/>
        </p:spPr>
        <p:txBody>
          <a:bodyPr wrap="square" rtlCol="0">
            <a:spAutoFit/>
          </a:bodyPr>
          <a:lstStyle/>
          <a:p>
            <a:r>
              <a:rPr lang="zh-CN" altLang="en-US" sz="2400" b="1" dirty="0">
                <a:solidFill>
                  <a:schemeClr val="accent1"/>
                </a:solidFill>
                <a:latin typeface="+mj-ea"/>
                <a:ea typeface="+mj-ea"/>
              </a:rPr>
              <a:t>回归数据</a:t>
            </a: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（杠杆率变化的分解）</a:t>
            </a:r>
            <a:endParaRPr lang="zh-CN" altLang="en-US" sz="2400" b="1" dirty="0">
              <a:solidFill>
                <a:schemeClr val="accent1"/>
              </a:solidFill>
              <a:latin typeface="+mj-ea"/>
              <a:ea typeface="+mj-ea"/>
            </a:endParaRPr>
          </a:p>
        </p:txBody>
      </p:sp>
      <p:pic>
        <p:nvPicPr>
          <p:cNvPr id="80" name="图片 79"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grpSp>
        <p:nvGrpSpPr>
          <p:cNvPr id="7" name="组合 6"/>
          <p:cNvGrpSpPr/>
          <p:nvPr/>
        </p:nvGrpSpPr>
        <p:grpSpPr>
          <a:xfrm>
            <a:off x="1703913" y="1682040"/>
            <a:ext cx="8792637" cy="4797139"/>
            <a:chOff x="1663444" y="1029336"/>
            <a:chExt cx="8082022" cy="4955096"/>
          </a:xfrm>
        </p:grpSpPr>
        <p:pic>
          <p:nvPicPr>
            <p:cNvPr id="4" name="图片 3"/>
            <p:cNvPicPr>
              <a:picLocks noChangeAspect="1"/>
            </p:cNvPicPr>
            <p:nvPr/>
          </p:nvPicPr>
          <p:blipFill>
            <a:blip r:embed="rId2"/>
            <a:stretch>
              <a:fillRect/>
            </a:stretch>
          </p:blipFill>
          <p:spPr>
            <a:xfrm>
              <a:off x="1663444" y="1029336"/>
              <a:ext cx="8048684" cy="1652600"/>
            </a:xfrm>
            <a:prstGeom prst="rect">
              <a:avLst/>
            </a:prstGeom>
          </p:spPr>
        </p:pic>
        <p:pic>
          <p:nvPicPr>
            <p:cNvPr id="6" name="图片 5"/>
            <p:cNvPicPr>
              <a:picLocks noChangeAspect="1"/>
            </p:cNvPicPr>
            <p:nvPr/>
          </p:nvPicPr>
          <p:blipFill>
            <a:blip r:embed="rId3"/>
            <a:stretch>
              <a:fillRect/>
            </a:stretch>
          </p:blipFill>
          <p:spPr>
            <a:xfrm>
              <a:off x="1696782" y="2669708"/>
              <a:ext cx="8048684" cy="3314724"/>
            </a:xfrm>
            <a:prstGeom prst="rect">
              <a:avLst/>
            </a:prstGeom>
          </p:spPr>
        </p:pic>
      </p:grpSp>
      <p:pic>
        <p:nvPicPr>
          <p:cNvPr id="12" name="图片 11"/>
          <p:cNvPicPr>
            <a:picLocks noChangeAspect="1"/>
          </p:cNvPicPr>
          <p:nvPr/>
        </p:nvPicPr>
        <p:blipFill>
          <a:blip r:embed="rId4"/>
          <a:stretch>
            <a:fillRect/>
          </a:stretch>
        </p:blipFill>
        <p:spPr>
          <a:xfrm>
            <a:off x="2342440" y="1179322"/>
            <a:ext cx="7953433" cy="452441"/>
          </a:xfrm>
          <a:prstGeom prst="rect">
            <a:avLst/>
          </a:prstGeom>
        </p:spPr>
      </p:pic>
      <p:sp>
        <p:nvSpPr>
          <p:cNvPr id="3" name="文本框 2"/>
          <p:cNvSpPr txBox="1"/>
          <p:nvPr/>
        </p:nvSpPr>
        <p:spPr>
          <a:xfrm>
            <a:off x="1785256" y="1246414"/>
            <a:ext cx="644275" cy="369332"/>
          </a:xfrm>
          <a:prstGeom prst="rect">
            <a:avLst/>
          </a:prstGeom>
          <a:noFill/>
        </p:spPr>
        <p:txBody>
          <a:bodyPr wrap="square" rtlCol="0">
            <a:spAutoFit/>
          </a:bodyPr>
          <a:lstStyle/>
          <a:p>
            <a:r>
              <a:rPr lang="zh-CN" altLang="en-US" dirty="0"/>
              <a:t>公式：</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3" name="矩形 2"/>
          <p:cNvSpPr/>
          <p:nvPr/>
        </p:nvSpPr>
        <p:spPr>
          <a:xfrm>
            <a:off x="589280" y="476250"/>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4" name="组合 3"/>
          <p:cNvGrpSpPr/>
          <p:nvPr/>
        </p:nvGrpSpPr>
        <p:grpSpPr>
          <a:xfrm>
            <a:off x="2296213" y="1033221"/>
            <a:ext cx="2354895" cy="1876405"/>
            <a:chOff x="2202591" y="1033221"/>
            <a:chExt cx="2354895" cy="1876405"/>
          </a:xfrm>
        </p:grpSpPr>
        <p:sp>
          <p:nvSpPr>
            <p:cNvPr id="5"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sp>
          <p:nvSpPr>
            <p:cNvPr id="6" name="文本框 5"/>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grpSp>
      <p:sp>
        <p:nvSpPr>
          <p:cNvPr id="7" name="文本占位符 40"/>
          <p:cNvSpPr txBox="1"/>
          <p:nvPr/>
        </p:nvSpPr>
        <p:spPr>
          <a:xfrm>
            <a:off x="7672131" y="1865387"/>
            <a:ext cx="3055845" cy="487680"/>
          </a:xfrm>
          <a:prstGeom prst="rect">
            <a:avLst/>
          </a:prstGeom>
        </p:spPr>
        <p:txBody>
          <a:bodyPr vert="horz" lIns="91440" tIns="45720" rIns="91440" bIns="45720" rtlCol="0" anchor="ctr">
            <a:normAutofit fontScale="85000" lnSpcReduction="10000"/>
          </a:bodyPr>
          <a:lstStyle>
            <a:defPPr>
              <a:defRPr lang="zh-CN"/>
            </a:defPPr>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文献摘要与实证分析</a:t>
            </a:r>
            <a:endParaRPr lang="zh-CN" altLang="en-US" b="1" dirty="0"/>
          </a:p>
        </p:txBody>
      </p:sp>
      <p:sp>
        <p:nvSpPr>
          <p:cNvPr id="8" name="文本占位符 40"/>
          <p:cNvSpPr txBox="1"/>
          <p:nvPr/>
        </p:nvSpPr>
        <p:spPr>
          <a:xfrm>
            <a:off x="8361384" y="3025999"/>
            <a:ext cx="3055845" cy="487680"/>
          </a:xfrm>
          <a:prstGeom prst="rect">
            <a:avLst/>
          </a:prstGeom>
        </p:spPr>
        <p:txBody>
          <a:bodyPr vert="horz" lIns="91440" tIns="45720" rIns="91440" bIns="45720" rtlCol="0" anchor="ctr">
            <a:normAutofit/>
          </a:bodyPr>
          <a:lstStyle>
            <a:defPPr>
              <a:defRPr lang="zh-CN"/>
            </a:defPPr>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t>实证分析</a:t>
            </a:r>
            <a:endParaRPr lang="en-US" altLang="zh-CN" sz="2400" b="1" dirty="0"/>
          </a:p>
        </p:txBody>
      </p:sp>
      <p:sp>
        <p:nvSpPr>
          <p:cNvPr id="9" name="文本占位符 40"/>
          <p:cNvSpPr txBox="1"/>
          <p:nvPr/>
        </p:nvSpPr>
        <p:spPr>
          <a:xfrm>
            <a:off x="8361384" y="3995644"/>
            <a:ext cx="3055845" cy="487680"/>
          </a:xfrm>
          <a:prstGeom prst="rect">
            <a:avLst/>
          </a:prstGeom>
        </p:spPr>
        <p:txBody>
          <a:bodyPr vert="horz" lIns="91440" tIns="45720" rIns="91440" bIns="45720" rtlCol="0" anchor="ctr">
            <a:normAutofit/>
          </a:bodyPr>
          <a:lstStyle>
            <a:defPPr>
              <a:defRPr lang="zh-CN"/>
            </a:defPPr>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t>实证结论</a:t>
            </a:r>
            <a:endParaRPr lang="zh-CN" altLang="en-US" sz="2400" b="1" dirty="0"/>
          </a:p>
        </p:txBody>
      </p:sp>
      <p:sp>
        <p:nvSpPr>
          <p:cNvPr id="11" name="文本框 10"/>
          <p:cNvSpPr txBox="1"/>
          <p:nvPr/>
        </p:nvSpPr>
        <p:spPr>
          <a:xfrm>
            <a:off x="6355236" y="1816840"/>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12" name="文本框 11"/>
          <p:cNvSpPr txBox="1"/>
          <p:nvPr/>
        </p:nvSpPr>
        <p:spPr>
          <a:xfrm>
            <a:off x="6349984" y="290962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13" name="文本框 12"/>
          <p:cNvSpPr txBox="1"/>
          <p:nvPr/>
        </p:nvSpPr>
        <p:spPr>
          <a:xfrm>
            <a:off x="6355236" y="3968597"/>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14" name="文本框 13"/>
          <p:cNvSpPr txBox="1"/>
          <p:nvPr/>
        </p:nvSpPr>
        <p:spPr>
          <a:xfrm>
            <a:off x="6814866" y="4762941"/>
            <a:ext cx="675822" cy="584775"/>
          </a:xfrm>
          <a:prstGeom prst="rect">
            <a:avLst/>
          </a:prstGeom>
          <a:noFill/>
        </p:spPr>
        <p:txBody>
          <a:bodyPr wrap="square" rtlCol="0">
            <a:spAutoFit/>
          </a:bodyPr>
          <a:lstStyle/>
          <a:p>
            <a:endParaRPr lang="zh-CN" altLang="en-US" sz="3200" b="1" dirty="0">
              <a:solidFill>
                <a:srgbClr val="9A0001"/>
              </a:solidFill>
            </a:endParaRPr>
          </a:p>
        </p:txBody>
      </p:sp>
      <p:grpSp>
        <p:nvGrpSpPr>
          <p:cNvPr id="15" name="组合 14"/>
          <p:cNvGrpSpPr/>
          <p:nvPr/>
        </p:nvGrpSpPr>
        <p:grpSpPr>
          <a:xfrm>
            <a:off x="2425132" y="3183822"/>
            <a:ext cx="1945700" cy="1941162"/>
            <a:chOff x="2105799" y="20055838"/>
            <a:chExt cx="6748090" cy="6732363"/>
          </a:xfrm>
          <a:solidFill>
            <a:schemeClr val="accent1"/>
          </a:solidFill>
        </p:grpSpPr>
        <p:sp>
          <p:nvSpPr>
            <p:cNvPr id="16"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0"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1"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2"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3"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4"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5"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6"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7"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8"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9"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0"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8"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连接符 6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512" y="300592"/>
            <a:ext cx="5866645" cy="461665"/>
          </a:xfrm>
          <a:prstGeom prst="rect">
            <a:avLst/>
          </a:prstGeom>
          <a:noFill/>
        </p:spPr>
        <p:txBody>
          <a:bodyPr wrap="square" rtlCol="0">
            <a:spAutoFit/>
          </a:bodyPr>
          <a:lstStyle/>
          <a:p>
            <a:r>
              <a:rPr lang="zh-CN" altLang="en-US" sz="2400" b="1" dirty="0">
                <a:solidFill>
                  <a:schemeClr val="accent1"/>
                </a:solidFill>
                <a:latin typeface="+mj-ea"/>
                <a:ea typeface="+mj-ea"/>
              </a:rPr>
              <a:t>回归结论分析</a:t>
            </a:r>
            <a:endParaRPr lang="zh-CN" altLang="en-US" sz="2400" b="1" dirty="0">
              <a:solidFill>
                <a:schemeClr val="accent1"/>
              </a:solidFill>
              <a:latin typeface="+mj-ea"/>
              <a:ea typeface="+mj-ea"/>
            </a:endParaRPr>
          </a:p>
        </p:txBody>
      </p:sp>
      <p:pic>
        <p:nvPicPr>
          <p:cNvPr id="80" name="图片 79"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
        <p:nvSpPr>
          <p:cNvPr id="3" name="文本框 2"/>
          <p:cNvSpPr txBox="1"/>
          <p:nvPr/>
        </p:nvSpPr>
        <p:spPr>
          <a:xfrm>
            <a:off x="1013120" y="2058474"/>
            <a:ext cx="9698423" cy="346473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rPr>
              <a:t>回归</a:t>
            </a:r>
            <a:r>
              <a:rPr lang="zh-CN" altLang="en-US" sz="1600" b="0" i="0" dirty="0">
                <a:solidFill>
                  <a:srgbClr val="000000"/>
                </a:solidFill>
                <a:effectLst/>
                <a:latin typeface="微软雅黑" panose="020B0503020204020204" charset="-122"/>
                <a:ea typeface="微软雅黑" panose="020B0503020204020204" charset="-122"/>
              </a:rPr>
              <a:t>结果表明，市净率对杠杆率变化的影响确实是通过净股票发行产生的。</a:t>
            </a:r>
            <a:endParaRPr lang="en-US" altLang="zh-CN" sz="1600" b="0" i="0" dirty="0">
              <a:solidFill>
                <a:srgbClr val="000000"/>
              </a:solidFill>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1600" b="0" i="0" dirty="0">
                <a:solidFill>
                  <a:srgbClr val="000000"/>
                </a:solidFill>
                <a:effectLst/>
                <a:latin typeface="微软雅黑" panose="020B0503020204020204" charset="-122"/>
                <a:ea typeface="微软雅黑" panose="020B0503020204020204" charset="-122"/>
              </a:rPr>
              <a:t>Panel B</a:t>
            </a:r>
            <a:r>
              <a:rPr lang="zh-CN" altLang="en-US" sz="1600" b="0" i="0" dirty="0">
                <a:solidFill>
                  <a:srgbClr val="000000"/>
                </a:solidFill>
                <a:effectLst/>
                <a:latin typeface="微软雅黑" panose="020B0503020204020204" charset="-122"/>
                <a:ea typeface="微软雅黑" panose="020B0503020204020204" charset="-122"/>
              </a:rPr>
              <a:t>显示，较高的市净率与较高的净股票发行相关。</a:t>
            </a:r>
            <a:endParaRPr lang="en-US" altLang="zh-CN" sz="1600" b="0" i="0" dirty="0">
              <a:solidFill>
                <a:srgbClr val="000000"/>
              </a:solidFill>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1600" b="0" i="0" dirty="0">
                <a:solidFill>
                  <a:srgbClr val="000000"/>
                </a:solidFill>
                <a:effectLst/>
                <a:latin typeface="微软雅黑" panose="020B0503020204020204" charset="-122"/>
                <a:ea typeface="微软雅黑" panose="020B0503020204020204" charset="-122"/>
              </a:rPr>
              <a:t>Panel C</a:t>
            </a:r>
            <a:r>
              <a:rPr lang="zh-CN" altLang="en-US" sz="1600" b="0" i="0" dirty="0">
                <a:solidFill>
                  <a:srgbClr val="000000"/>
                </a:solidFill>
                <a:effectLst/>
                <a:latin typeface="微软雅黑" panose="020B0503020204020204" charset="-122"/>
                <a:ea typeface="微软雅黑" panose="020B0503020204020204" charset="-122"/>
              </a:rPr>
              <a:t>显示，市净率与留存收益的关系不强，排除了市净率影响杠杆的可能性。</a:t>
            </a:r>
            <a:endParaRPr lang="en-US" altLang="zh-CN" sz="1600" b="0" i="0" dirty="0">
              <a:solidFill>
                <a:srgbClr val="000000"/>
              </a:solidFill>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1600" dirty="0">
                <a:solidFill>
                  <a:srgbClr val="000000"/>
                </a:solidFill>
                <a:latin typeface="微软雅黑" panose="020B0503020204020204" charset="-122"/>
                <a:ea typeface="微软雅黑" panose="020B0503020204020204" charset="-122"/>
              </a:rPr>
              <a:t>Panel </a:t>
            </a:r>
            <a:r>
              <a:rPr lang="en-US" altLang="zh-CN" sz="1600" b="0" i="0" dirty="0">
                <a:solidFill>
                  <a:srgbClr val="000000"/>
                </a:solidFill>
                <a:effectLst/>
                <a:latin typeface="微软雅黑" panose="020B0503020204020204" charset="-122"/>
                <a:ea typeface="微软雅黑" panose="020B0503020204020204" charset="-122"/>
              </a:rPr>
              <a:t>D</a:t>
            </a:r>
            <a:r>
              <a:rPr lang="zh-CN" altLang="en-US" sz="1600" b="0" i="0" dirty="0">
                <a:solidFill>
                  <a:srgbClr val="000000"/>
                </a:solidFill>
                <a:effectLst/>
                <a:latin typeface="微软雅黑" panose="020B0503020204020204" charset="-122"/>
                <a:ea typeface="微软雅黑" panose="020B0503020204020204" charset="-122"/>
              </a:rPr>
              <a:t>显示，市净率与资产增长呈正相关，这种效应往往会增加杠杆率。这反映了市净率对净股本发行、净债务发行和新留存收益的总体影响。</a:t>
            </a:r>
            <a:endParaRPr lang="en-US" altLang="zh-CN" sz="1600" b="0" i="0" dirty="0">
              <a:solidFill>
                <a:srgbClr val="000000"/>
              </a:solidFill>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sz="1600" b="0" i="0" dirty="0">
                <a:solidFill>
                  <a:srgbClr val="000000"/>
                </a:solidFill>
                <a:effectLst/>
                <a:latin typeface="微软雅黑" panose="020B0503020204020204" charset="-122"/>
                <a:ea typeface="微软雅黑" panose="020B0503020204020204" charset="-122"/>
              </a:rPr>
              <a:t>由</a:t>
            </a:r>
            <a:r>
              <a:rPr lang="zh-CN" altLang="en-US" sz="1600" b="0" i="0" u="sng" dirty="0">
                <a:solidFill>
                  <a:srgbClr val="000000"/>
                </a:solidFill>
                <a:effectLst/>
                <a:latin typeface="微软雅黑" panose="020B0503020204020204" charset="-122"/>
                <a:ea typeface="微软雅黑" panose="020B0503020204020204" charset="-122"/>
              </a:rPr>
              <a:t>杠杆率变化拆解公式</a:t>
            </a:r>
            <a:r>
              <a:rPr lang="zh-CN" altLang="en-US" sz="1600" b="0" i="0" dirty="0">
                <a:solidFill>
                  <a:srgbClr val="000000"/>
                </a:solidFill>
                <a:effectLst/>
                <a:latin typeface="微软雅黑" panose="020B0503020204020204" charset="-122"/>
                <a:ea typeface="微软雅黑" panose="020B0503020204020204" charset="-122"/>
              </a:rPr>
              <a:t>                                                       可知，</a:t>
            </a:r>
            <a:r>
              <a:rPr lang="en-US" altLang="zh-CN" sz="1600" b="0" i="0" dirty="0">
                <a:solidFill>
                  <a:srgbClr val="000000"/>
                </a:solidFill>
                <a:effectLst/>
                <a:latin typeface="微软雅黑" panose="020B0503020204020204" charset="-122"/>
                <a:ea typeface="微软雅黑" panose="020B0503020204020204" charset="-122"/>
              </a:rPr>
              <a:t>Panel B</a:t>
            </a:r>
            <a:r>
              <a:rPr lang="zh-CN" altLang="en-US" sz="1600" b="0" i="0" dirty="0">
                <a:solidFill>
                  <a:srgbClr val="000000"/>
                </a:solidFill>
                <a:effectLst/>
                <a:latin typeface="微软雅黑" panose="020B0503020204020204" charset="-122"/>
                <a:ea typeface="微软雅黑" panose="020B0503020204020204" charset="-122"/>
              </a:rPr>
              <a:t>、</a:t>
            </a:r>
            <a:r>
              <a:rPr lang="en-US" altLang="zh-CN" sz="1600" b="0" i="0" dirty="0">
                <a:solidFill>
                  <a:srgbClr val="000000"/>
                </a:solidFill>
                <a:effectLst/>
                <a:latin typeface="微软雅黑" panose="020B0503020204020204" charset="-122"/>
                <a:ea typeface="微软雅黑" panose="020B0503020204020204" charset="-122"/>
              </a:rPr>
              <a:t>C</a:t>
            </a:r>
            <a:r>
              <a:rPr lang="zh-CN" altLang="en-US" sz="1600" dirty="0">
                <a:solidFill>
                  <a:srgbClr val="000000"/>
                </a:solidFill>
                <a:latin typeface="微软雅黑" panose="020B0503020204020204" charset="-122"/>
                <a:ea typeface="微软雅黑" panose="020B0503020204020204" charset="-122"/>
              </a:rPr>
              <a:t>、</a:t>
            </a:r>
            <a:r>
              <a:rPr lang="en-US" altLang="zh-CN" sz="1600" b="0" i="0" dirty="0">
                <a:solidFill>
                  <a:srgbClr val="000000"/>
                </a:solidFill>
                <a:effectLst/>
                <a:latin typeface="微软雅黑" panose="020B0503020204020204" charset="-122"/>
                <a:ea typeface="微软雅黑" panose="020B0503020204020204" charset="-122"/>
              </a:rPr>
              <a:t>D</a:t>
            </a:r>
            <a:r>
              <a:rPr lang="zh-CN" altLang="en-US" sz="1600" b="0" i="0" dirty="0">
                <a:solidFill>
                  <a:srgbClr val="000000"/>
                </a:solidFill>
                <a:effectLst/>
                <a:latin typeface="微软雅黑" panose="020B0503020204020204" charset="-122"/>
                <a:ea typeface="微软雅黑" panose="020B0503020204020204" charset="-122"/>
              </a:rPr>
              <a:t>中的系数之和等于</a:t>
            </a:r>
            <a:r>
              <a:rPr lang="en-US" altLang="zh-CN" sz="1600" b="0" i="0" dirty="0">
                <a:solidFill>
                  <a:srgbClr val="000000"/>
                </a:solidFill>
                <a:effectLst/>
                <a:latin typeface="微软雅黑" panose="020B0503020204020204" charset="-122"/>
                <a:ea typeface="微软雅黑" panose="020B0503020204020204" charset="-122"/>
              </a:rPr>
              <a:t>Panel A</a:t>
            </a:r>
            <a:r>
              <a:rPr lang="zh-CN" altLang="en-US" sz="1600" b="0" i="0" dirty="0">
                <a:solidFill>
                  <a:srgbClr val="000000"/>
                </a:solidFill>
                <a:effectLst/>
                <a:latin typeface="微软雅黑" panose="020B0503020204020204" charset="-122"/>
                <a:ea typeface="微软雅黑" panose="020B0503020204020204" charset="-122"/>
              </a:rPr>
              <a:t>中的总效应。市净率通过净股票发行影响杠杆率</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pic>
        <p:nvPicPr>
          <p:cNvPr id="8" name="图片 7"/>
          <p:cNvPicPr>
            <a:picLocks noChangeAspect="1"/>
          </p:cNvPicPr>
          <p:nvPr/>
        </p:nvPicPr>
        <p:blipFill>
          <a:blip r:embed="rId2"/>
          <a:stretch>
            <a:fillRect/>
          </a:stretch>
        </p:blipFill>
        <p:spPr>
          <a:xfrm>
            <a:off x="3278618" y="4599214"/>
            <a:ext cx="3089524" cy="457202"/>
          </a:xfrm>
          <a:prstGeom prst="rect">
            <a:avLst/>
          </a:prstGeom>
        </p:spPr>
      </p:pic>
      <p:sp>
        <p:nvSpPr>
          <p:cNvPr id="11" name="圆角矩形 14"/>
          <p:cNvSpPr/>
          <p:nvPr/>
        </p:nvSpPr>
        <p:spPr>
          <a:xfrm>
            <a:off x="695323" y="1518936"/>
            <a:ext cx="5623834" cy="46247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rPr>
              <a:t>回归结论：</a:t>
            </a:r>
            <a:r>
              <a:rPr lang="zh-CN" altLang="en-US" sz="2000" b="0" i="0" dirty="0">
                <a:solidFill>
                  <a:schemeClr val="bg1"/>
                </a:solidFill>
                <a:effectLst/>
                <a:latin typeface="微软雅黑" panose="020B0503020204020204" charset="-122"/>
                <a:ea typeface="微软雅黑" panose="020B0503020204020204" charset="-122"/>
              </a:rPr>
              <a:t>市净率通过</a:t>
            </a:r>
            <a:r>
              <a:rPr kumimoji="1"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cs"/>
                <a:sym typeface="Arial" panose="020B0604020202020204" pitchFamily="34" charset="0"/>
              </a:rPr>
              <a:t>净股票发行</a:t>
            </a:r>
            <a:r>
              <a:rPr lang="zh-CN" altLang="en-US" sz="2000" b="0" i="0" dirty="0">
                <a:solidFill>
                  <a:schemeClr val="bg1"/>
                </a:solidFill>
                <a:effectLst/>
                <a:latin typeface="微软雅黑" panose="020B0503020204020204" charset="-122"/>
                <a:ea typeface="微软雅黑" panose="020B0503020204020204" charset="-122"/>
              </a:rPr>
              <a:t>影响杠杆率</a:t>
            </a:r>
            <a:endParaRPr kumimoji="1" lang="zh-CN" alt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cs"/>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文本框 9"/>
              <p:cNvSpPr txBox="1"/>
              <p:nvPr/>
            </p:nvSpPr>
            <p:spPr>
              <a:xfrm>
                <a:off x="619934" y="1538894"/>
                <a:ext cx="11008727" cy="2817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较高的市净</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rPr>
                  <a:t>率与较高的净股票发行量相关</a:t>
                </a:r>
                <a:endPar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市净率与留存收益关系不大，排除了市净率因预测收益而影响杠杆率的可能性</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rPr>
                  <a:t>市净率与资产增长呈正相关，这种效应往往会增加杠杆率</a:t>
                </a:r>
                <a:endPar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由上述公式说明：如果净股票发行量与资产的比率提高</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k</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，只能使得杠杆降低</a:t>
                </a:r>
                <a14:m>
                  <m:oMath xmlns:m="http://schemas.openxmlformats.org/officeDocument/2006/math">
                    <m:f>
                      <m:fPr>
                        <m:ctrlPr>
                          <a:rPr kumimoji="0" lang="en-US" altLang="zh-CN" sz="1600" b="0" i="1" u="none" strike="noStrike" kern="1200" cap="none" spc="0" normalizeH="0" baseline="0" noProof="0" dirty="0" smtClean="0">
                            <a:ln>
                              <a:noFill/>
                            </a:ln>
                            <a:solidFill>
                              <a:prstClr val="black">
                                <a:lumMod val="75000"/>
                                <a:lumOff val="25000"/>
                              </a:prstClr>
                            </a:solidFill>
                            <a:effectLst/>
                            <a:uLnTx/>
                            <a:uFillTx/>
                            <a:latin typeface="Cambria Math" panose="02040503050406030204" pitchFamily="18" charset="0"/>
                            <a:ea typeface="微软雅黑" panose="020B0503020204020204" charset="-122"/>
                            <a:cs typeface="+mn-cs"/>
                            <a:sym typeface="Arial" panose="020B0604020202020204" pitchFamily="34" charset="0"/>
                          </a:rPr>
                        </m:ctrlPr>
                      </m:fPr>
                      <m:num>
                        <m:r>
                          <a:rPr kumimoji="0" lang="en-US" altLang="zh-CN" sz="1600" b="0" i="1" u="none" strike="noStrike" kern="1200" cap="none" spc="0" normalizeH="0" baseline="0" noProof="0" dirty="0" smtClean="0">
                            <a:ln>
                              <a:noFill/>
                            </a:ln>
                            <a:solidFill>
                              <a:prstClr val="black">
                                <a:lumMod val="75000"/>
                                <a:lumOff val="25000"/>
                              </a:prstClr>
                            </a:solidFill>
                            <a:effectLst/>
                            <a:uLnTx/>
                            <a:uFillTx/>
                            <a:latin typeface="Cambria Math" panose="02040503050406030204" pitchFamily="18" charset="0"/>
                            <a:ea typeface="微软雅黑" panose="020B0503020204020204" charset="-122"/>
                            <a:cs typeface="+mn-cs"/>
                            <a:sym typeface="Arial" panose="020B0604020202020204" pitchFamily="34" charset="0"/>
                          </a:rPr>
                          <m:t>𝐷</m:t>
                        </m:r>
                      </m:num>
                      <m:den>
                        <m:r>
                          <a:rPr kumimoji="0" lang="en-US" altLang="zh-CN" sz="1600" b="0" i="1" u="none" strike="noStrike" kern="1200" cap="none" spc="0" normalizeH="0" baseline="0" noProof="0" dirty="0" smtClean="0">
                            <a:ln>
                              <a:noFill/>
                            </a:ln>
                            <a:solidFill>
                              <a:prstClr val="black">
                                <a:lumMod val="75000"/>
                                <a:lumOff val="25000"/>
                              </a:prstClr>
                            </a:solidFill>
                            <a:effectLst/>
                            <a:uLnTx/>
                            <a:uFillTx/>
                            <a:latin typeface="Cambria Math" panose="02040503050406030204" pitchFamily="18" charset="0"/>
                            <a:ea typeface="微软雅黑" panose="020B0503020204020204" charset="-122"/>
                            <a:cs typeface="+mn-cs"/>
                            <a:sym typeface="Arial" panose="020B0604020202020204" pitchFamily="34" charset="0"/>
                          </a:rPr>
                          <m:t>𝐴</m:t>
                        </m:r>
                      </m:den>
                    </m:f>
                    <m:r>
                      <a:rPr lang="en-US" altLang="zh-CN" sz="1600" i="1" dirty="0">
                        <a:solidFill>
                          <a:prstClr val="black">
                            <a:lumMod val="75000"/>
                            <a:lumOff val="25000"/>
                          </a:prstClr>
                        </a:solidFill>
                        <a:latin typeface="Cambria Math" panose="02040503050406030204" pitchFamily="18" charset="0"/>
                        <a:ea typeface="微软雅黑" panose="020B0503020204020204" charset="-122"/>
                        <a:sym typeface="Arial" panose="020B0604020202020204" pitchFamily="34" charset="0"/>
                      </a:rPr>
                      <m:t>×</m:t>
                    </m:r>
                    <m:r>
                      <m:rPr>
                        <m:sty m:val="p"/>
                      </m:rPr>
                      <a:rPr lang="en-US" altLang="zh-CN" sz="1600" i="1" dirty="0" smtClean="0">
                        <a:solidFill>
                          <a:prstClr val="black">
                            <a:lumMod val="75000"/>
                            <a:lumOff val="25000"/>
                          </a:prstClr>
                        </a:solidFill>
                        <a:latin typeface="Cambria Math" panose="02040503050406030204" pitchFamily="18" charset="0"/>
                        <a:ea typeface="微软雅黑" panose="020B0503020204020204" charset="-122"/>
                        <a:sym typeface="Arial" panose="020B0604020202020204" pitchFamily="34" charset="0"/>
                      </a:rPr>
                      <m:t>k</m:t>
                    </m:r>
                  </m:oMath>
                </a14:m>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619934" y="1538894"/>
                <a:ext cx="11008727" cy="2817053"/>
              </a:xfrm>
              <a:prstGeom prst="rect">
                <a:avLst/>
              </a:prstGeom>
              <a:blipFill rotWithShape="1">
                <a:blip r:embed="rId1"/>
                <a:stretch>
                  <a:fillRect l="-2" t="-10" r="5" b="17"/>
                </a:stretch>
              </a:blipFill>
            </p:spPr>
            <p:txBody>
              <a:bodyPr/>
              <a:lstStyle/>
              <a:p>
                <a:r>
                  <a:rPr lang="zh-CN" altLang="en-US">
                    <a:noFill/>
                  </a:rPr>
                  <a:t> </a:t>
                </a:r>
              </a:p>
            </p:txBody>
          </p:sp>
        </mc:Fallback>
      </mc:AlternateContent>
      <p:cxnSp>
        <p:nvCxnSpPr>
          <p:cNvPr id="4" name="直线连接符 3"/>
          <p:cNvCxnSpPr/>
          <p:nvPr/>
        </p:nvCxnSpPr>
        <p:spPr>
          <a:xfrm>
            <a:off x="695326" y="4340989"/>
            <a:ext cx="10804253" cy="0"/>
          </a:xfrm>
          <a:prstGeom prst="line">
            <a:avLst/>
          </a:prstGeom>
          <a:ln w="190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619934" y="5316473"/>
            <a:ext cx="11008727" cy="11564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rPr>
              <a:t>一、盈利能力对杠杆率变化的影响主要来自留存收益</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rPr>
              <a:t>	       </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盈利公司发行股票较少，但这一影响被较高的留存收益所抵消，</a:t>
            </a:r>
            <a:r>
              <a:rPr lang="zh-CN" altLang="en-US"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rPr>
              <a:t>因此较高利润的净影响是降低杠杆率。</a:t>
            </a:r>
            <a:endParaRPr lang="en-US" altLang="zh-CN" sz="1600" dirty="0">
              <a:solidFill>
                <a:prstClr val="black">
                  <a:lumMod val="75000"/>
                  <a:lumOff val="25000"/>
                </a:prstClr>
              </a:solidFill>
              <a:latin typeface="Arial" panose="020B0604020202020204" pitchFamily="34" charset="0"/>
              <a:ea typeface="微软雅黑" panose="020B0503020204020204" charset="-122"/>
              <a:sym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	</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sym typeface="Arial" panose="020B0604020202020204" pitchFamily="34" charset="0"/>
              </a:rPr>
              <a:t>二、</a:t>
            </a:r>
            <a:r>
              <a:rPr kumimoji="0" lang="zh-CN" altLang="en-US" sz="1600" b="0" i="0" u="none" strike="noStrike" kern="1200" cap="none" spc="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rPr>
              <a:t>企业规模在杠杆率变化时起着重要作用</a:t>
            </a:r>
            <a:endParaRPr kumimoji="0" lang="en-US" altLang="zh-CN" sz="1600" b="0" i="0" u="none" strike="noStrike" kern="1200" cap="none" spc="100" normalizeH="0" baseline="0" noProof="0" dirty="0">
              <a:ln>
                <a:noFill/>
              </a:ln>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5" name="圆角矩形 14"/>
          <p:cNvSpPr/>
          <p:nvPr/>
        </p:nvSpPr>
        <p:spPr>
          <a:xfrm>
            <a:off x="695324" y="1076415"/>
            <a:ext cx="7504588" cy="46247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rPr>
              <a:t>结论：</a:t>
            </a:r>
            <a:r>
              <a:rPr kumimoji="1"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cs"/>
                <a:sym typeface="Arial" panose="020B0604020202020204" pitchFamily="34" charset="0"/>
              </a:rPr>
              <a:t>市净率对杠杆率变化的影响确实是通过净股票发行产生的</a:t>
            </a:r>
            <a:endParaRPr kumimoji="1"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6" name="圆角矩形 105"/>
          <p:cNvSpPr/>
          <p:nvPr/>
        </p:nvSpPr>
        <p:spPr>
          <a:xfrm>
            <a:off x="695324" y="4711263"/>
            <a:ext cx="2321008" cy="46247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rPr>
              <a:t>两个有趣的现象</a:t>
            </a:r>
            <a:endParaRPr kumimoji="1"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cxnSp>
        <p:nvCxnSpPr>
          <p:cNvPr id="93" name="直接连接符 92"/>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452512" y="300592"/>
            <a:ext cx="7699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rPr>
              <a:t>杠杆率年度变化的决定因素（杠杆率变化的分解）</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95" name="图片 94"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BA9D17-A0D3-409F-BFF9-E5BAE63FEE36}" type="slidenum">
              <a:rPr kumimoji="0" lang="zh-CN" altLang="en-US" sz="1200" b="0" i="0" u="none" strike="noStrike" kern="1200" cap="none" spc="0" normalizeH="0" baseline="0" noProof="0" smtClean="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rPr>
            </a:fld>
            <a:endParaRPr kumimoji="0" lang="zh-CN" altLang="en-US" sz="12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2421728" y="2894360"/>
            <a:ext cx="5274310" cy="8102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2" name="组合 21"/>
          <p:cNvGrpSpPr/>
          <p:nvPr/>
        </p:nvGrpSpPr>
        <p:grpSpPr>
          <a:xfrm>
            <a:off x="707826" y="2324905"/>
            <a:ext cx="6011026" cy="1171547"/>
            <a:chOff x="4134233" y="2335237"/>
            <a:chExt cx="4675909" cy="1315356"/>
          </a:xfrm>
        </p:grpSpPr>
        <p:sp>
          <p:nvSpPr>
            <p:cNvPr id="23" name="文本框 22"/>
            <p:cNvSpPr txBox="1"/>
            <p:nvPr/>
          </p:nvSpPr>
          <p:spPr>
            <a:xfrm>
              <a:off x="4166891" y="2335237"/>
              <a:ext cx="3990109" cy="518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50" normalizeH="0" baseline="0" noProof="0" dirty="0">
                  <a:ln>
                    <a:noFill/>
                  </a:ln>
                  <a:solidFill>
                    <a:srgbClr val="595959"/>
                  </a:solidFill>
                  <a:effectLst/>
                  <a:uLnTx/>
                  <a:uFillTx/>
                  <a:cs typeface="+mn-ea"/>
                  <a:sym typeface="+mn-lt"/>
                </a:rPr>
                <a:t>PART TWO</a:t>
              </a:r>
              <a:endParaRPr kumimoji="0" lang="zh-CN" altLang="en-US" sz="2400" b="0" i="0" u="none" strike="noStrike" kern="1200" cap="none" spc="150" normalizeH="0" baseline="0" noProof="0" dirty="0">
                <a:ln>
                  <a:noFill/>
                </a:ln>
                <a:solidFill>
                  <a:srgbClr val="595959"/>
                </a:solidFill>
                <a:effectLst/>
                <a:uLnTx/>
                <a:uFillTx/>
                <a:cs typeface="+mn-ea"/>
                <a:sym typeface="+mn-lt"/>
              </a:endParaRPr>
            </a:p>
          </p:txBody>
        </p:sp>
        <p:sp>
          <p:nvSpPr>
            <p:cNvPr id="24" name="文本框 23"/>
            <p:cNvSpPr txBox="1"/>
            <p:nvPr/>
          </p:nvSpPr>
          <p:spPr>
            <a:xfrm>
              <a:off x="4134233" y="2786702"/>
              <a:ext cx="4675909" cy="8638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rgbClr val="9A0001"/>
                  </a:solidFill>
                  <a:effectLst/>
                  <a:uLnTx/>
                  <a:uFillTx/>
                  <a:cs typeface="+mn-ea"/>
                  <a:sym typeface="+mn-lt"/>
                </a:rPr>
                <a:t>实证分析</a:t>
              </a:r>
              <a:endParaRPr kumimoji="0" lang="zh-CN" altLang="en-US" sz="4400" b="0" i="0" u="none" strike="noStrike" kern="1200" cap="none" spc="300" normalizeH="0" baseline="0" noProof="0" dirty="0">
                <a:ln>
                  <a:noFill/>
                </a:ln>
                <a:solidFill>
                  <a:srgbClr val="9A0001"/>
                </a:solidFill>
                <a:effectLst/>
                <a:uLnTx/>
                <a:uFillTx/>
                <a:cs typeface="+mn-ea"/>
                <a:sym typeface="+mn-lt"/>
              </a:endParaRPr>
            </a:p>
          </p:txBody>
        </p:sp>
      </p:grpSp>
      <p:sp>
        <p:nvSpPr>
          <p:cNvPr id="28" name="矩形 27"/>
          <p:cNvSpPr/>
          <p:nvPr/>
        </p:nvSpPr>
        <p:spPr>
          <a:xfrm>
            <a:off x="0" y="2453364"/>
            <a:ext cx="326571"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矩形 28"/>
          <p:cNvSpPr/>
          <p:nvPr/>
        </p:nvSpPr>
        <p:spPr>
          <a:xfrm>
            <a:off x="12072938" y="2453364"/>
            <a:ext cx="151719"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69" name="图片 68" descr="黑白色的标志&#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632" y="2603267"/>
            <a:ext cx="2520447" cy="7099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p:cNvSpPr/>
          <p:nvPr/>
        </p:nvSpPr>
        <p:spPr>
          <a:xfrm>
            <a:off x="340360" y="2027918"/>
            <a:ext cx="11511280" cy="3650796"/>
          </a:xfrm>
          <a:prstGeom prst="roundRect">
            <a:avLst>
              <a:gd name="adj" fmla="val 7205"/>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85000"/>
                </a:prstClr>
              </a:solidFill>
              <a:effectLst>
                <a:outerShdw blurRad="63500" sx="102000" sy="102000" algn="ctr" rotWithShape="0">
                  <a:prstClr val="black">
                    <a:alpha val="40000"/>
                  </a:prstClr>
                </a:outerShdw>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812" name="矩形 811"/>
          <p:cNvSpPr/>
          <p:nvPr/>
        </p:nvSpPr>
        <p:spPr>
          <a:xfrm>
            <a:off x="672033" y="3429000"/>
            <a:ext cx="4227782" cy="128503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zh-CN" sz="1800" dirty="0">
                <a:effectLst/>
                <a:latin typeface="+mj-ea"/>
                <a:ea typeface="+mj-ea"/>
                <a:cs typeface="Times New Roman" panose="02020603050405020304" pitchFamily="18" charset="0"/>
              </a:rPr>
              <a:t>市场时机可能只是一种局部机会主义，其影响很快就会被重新平衡</a:t>
            </a:r>
            <a:r>
              <a:rPr lang="zh-CN" altLang="en-US" dirty="0">
                <a:latin typeface="+mj-ea"/>
                <a:ea typeface="+mj-ea"/>
                <a:cs typeface="Times New Roman" panose="02020603050405020304" pitchFamily="18" charset="0"/>
              </a:rPr>
              <a:t>（其影响很快就会消失）。</a:t>
            </a:r>
            <a:endParaRPr lang="zh-CN" altLang="en-US" dirty="0">
              <a:latin typeface="+mj-ea"/>
              <a:ea typeface="+mj-ea"/>
              <a:cs typeface="Times New Roman" panose="02020603050405020304" pitchFamily="18" charset="0"/>
              <a:sym typeface="Arial" panose="020B0604020202020204" pitchFamily="34" charset="0"/>
            </a:endParaRPr>
          </a:p>
        </p:txBody>
      </p:sp>
      <p:sp>
        <p:nvSpPr>
          <p:cNvPr id="813" name="矩形 812"/>
          <p:cNvSpPr/>
          <p:nvPr/>
        </p:nvSpPr>
        <p:spPr>
          <a:xfrm>
            <a:off x="677862" y="2337539"/>
            <a:ext cx="3453944"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rPr>
              <a:t>市场</a:t>
            </a:r>
            <a:r>
              <a:rPr lang="zh-CN" altLang="en-US" sz="2400" b="1" dirty="0">
                <a:solidFill>
                  <a:srgbClr val="94070A"/>
                </a:solidFill>
                <a:latin typeface="Arial" panose="020B0604020202020204" pitchFamily="34" charset="0"/>
                <a:ea typeface="微软雅黑" panose="020B0503020204020204" charset="-122"/>
                <a:sym typeface="Arial" panose="020B0604020202020204" pitchFamily="34" charset="0"/>
              </a:rPr>
              <a:t>时机影响有限</a:t>
            </a:r>
            <a:endParaRPr lang="zh-CN" altLang="en-US" sz="2400" b="1" dirty="0">
              <a:solidFill>
                <a:srgbClr val="94070A"/>
              </a:solidFill>
              <a:latin typeface="Arial" panose="020B0604020202020204" pitchFamily="34" charset="0"/>
              <a:ea typeface="微软雅黑" panose="020B0503020204020204" charset="-122"/>
              <a:sym typeface="Arial" panose="020B0604020202020204" pitchFamily="34" charset="0"/>
            </a:endParaRPr>
          </a:p>
        </p:txBody>
      </p:sp>
      <p:cxnSp>
        <p:nvCxnSpPr>
          <p:cNvPr id="1074" name="直接连接符 1073"/>
          <p:cNvCxnSpPr/>
          <p:nvPr/>
        </p:nvCxnSpPr>
        <p:spPr>
          <a:xfrm>
            <a:off x="801700" y="2957358"/>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2" name="矩形 1081"/>
          <p:cNvSpPr/>
          <p:nvPr/>
        </p:nvSpPr>
        <p:spPr>
          <a:xfrm>
            <a:off x="7262023" y="3278592"/>
            <a:ext cx="4227782" cy="170053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zh-CN" dirty="0">
                <a:latin typeface="+mj-ea"/>
                <a:ea typeface="+mj-ea"/>
                <a:cs typeface="Times New Roman" panose="02020603050405020304" pitchFamily="18" charset="0"/>
              </a:rPr>
              <a:t>如果管理者没有按照某个目标杠杆比率进行再平衡，市场时机可能会产生持续影响，而历史估值将有助于解释杠杆比率为何不同</a:t>
            </a:r>
            <a:r>
              <a:rPr lang="zh-CN" altLang="zh-CN" sz="1800" dirty="0">
                <a:effectLst/>
                <a:ea typeface="宋体" panose="02010600030101010101" pitchFamily="2" charset="-122"/>
                <a:cs typeface="Times New Roman" panose="02020603050405020304" pitchFamily="18" charset="0"/>
              </a:rPr>
              <a:t>。</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83" name="矩形 1082"/>
          <p:cNvSpPr/>
          <p:nvPr/>
        </p:nvSpPr>
        <p:spPr>
          <a:xfrm>
            <a:off x="7305406" y="2337539"/>
            <a:ext cx="4336640" cy="52501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2400" b="1" dirty="0">
                <a:solidFill>
                  <a:srgbClr val="94070A"/>
                </a:solidFill>
                <a:latin typeface="Arial" panose="020B0604020202020204" pitchFamily="34" charset="0"/>
                <a:ea typeface="微软雅黑" panose="020B0503020204020204" charset="-122"/>
                <a:sym typeface="Arial" panose="020B0604020202020204" pitchFamily="34" charset="0"/>
              </a:rPr>
              <a:t>历史信息</a:t>
            </a:r>
            <a:endParaRPr kumimoji="0" lang="zh-CN" altLang="en-US" sz="2400" b="1" i="0" u="none" strike="noStrike" kern="1200" cap="none" spc="0" normalizeH="0" baseline="0" noProof="0" dirty="0">
              <a:ln>
                <a:noFill/>
              </a:ln>
              <a:solidFill>
                <a:srgbClr val="94070A"/>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084" name="直接连接符 1083"/>
          <p:cNvCxnSpPr/>
          <p:nvPr/>
        </p:nvCxnSpPr>
        <p:spPr>
          <a:xfrm>
            <a:off x="7429244" y="2957358"/>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1" name="矩形 290"/>
          <p:cNvSpPr/>
          <p:nvPr/>
        </p:nvSpPr>
        <p:spPr>
          <a:xfrm>
            <a:off x="5329483" y="2997165"/>
            <a:ext cx="1323440" cy="1569660"/>
          </a:xfrm>
          <a:prstGeom prst="rect">
            <a:avLst/>
          </a:prstGeom>
        </p:spPr>
        <p:txBody>
          <a:bodyPr wrap="none" l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1" u="none" strike="noStrike" kern="1200" cap="none" spc="0" normalizeH="0" baseline="0" noProof="0" dirty="0">
                <a:ln>
                  <a:noFill/>
                </a:ln>
                <a:gradFill flip="none" rotWithShape="1">
                  <a:gsLst>
                    <a:gs pos="100000">
                      <a:srgbClr val="D7C8B5">
                        <a:alpha val="0"/>
                      </a:srgbClr>
                    </a:gs>
                    <a:gs pos="45000">
                      <a:srgbClr val="94070A"/>
                    </a:gs>
                  </a:gsLst>
                  <a:lin ang="5400000" scaled="1"/>
                  <a:tileRect/>
                </a:gradFill>
                <a:effectLst/>
                <a:uLnTx/>
                <a:uFillTx/>
                <a:latin typeface="Arial" panose="020B0604020202020204" pitchFamily="34" charset="0"/>
                <a:ea typeface="微软雅黑" panose="020B0503020204020204" charset="-122"/>
                <a:cs typeface="+mn-cs"/>
                <a:sym typeface="Arial" panose="020B0604020202020204" pitchFamily="34" charset="0"/>
              </a:rPr>
              <a:t>vs</a:t>
            </a:r>
            <a:endParaRPr kumimoji="0" lang="zh-CN" altLang="en-US" sz="9600" b="0" i="1" u="none" strike="noStrike" kern="1200" cap="none" spc="0" normalizeH="0" baseline="0" noProof="0" dirty="0">
              <a:ln>
                <a:noFill/>
              </a:ln>
              <a:gradFill flip="none" rotWithShape="1">
                <a:gsLst>
                  <a:gs pos="100000">
                    <a:srgbClr val="D7C8B5">
                      <a:alpha val="0"/>
                    </a:srgbClr>
                  </a:gs>
                  <a:gs pos="45000">
                    <a:srgbClr val="94070A"/>
                  </a:gs>
                </a:gsLst>
                <a:lin ang="5400000" scaled="1"/>
                <a:tileRect/>
              </a:gra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3" name="直接连接符 2"/>
          <p:cNvCxnSpPr/>
          <p:nvPr/>
        </p:nvCxnSpPr>
        <p:spPr>
          <a:xfrm flipH="1">
            <a:off x="6296883" y="2667000"/>
            <a:ext cx="385233"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443035" y="2667000"/>
            <a:ext cx="385233"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5090583" y="4476699"/>
            <a:ext cx="385233"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36735" y="4476699"/>
            <a:ext cx="385233"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52512" y="300592"/>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94070A"/>
                </a:solidFill>
                <a:latin typeface="微软雅黑" panose="020B0503020204020204" charset="-122"/>
                <a:ea typeface="微软雅黑" panose="020B0503020204020204" charset="-122"/>
              </a:rPr>
              <a:t>关于市场时机影响的两种观点</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32" name="图片 31"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7275" y="300592"/>
            <a:ext cx="1322213" cy="3724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rotWithShape="1">
          <a:blip r:embed="rId1"/>
          <a:srcRect t="11476" b="9131"/>
          <a:stretch>
            <a:fillRect/>
          </a:stretch>
        </p:blipFill>
        <p:spPr>
          <a:xfrm>
            <a:off x="3486672" y="1312331"/>
            <a:ext cx="5370336" cy="1298132"/>
          </a:xfrm>
          <a:prstGeom prst="rect">
            <a:avLst/>
          </a:prstGeom>
        </p:spPr>
      </p:pic>
      <p:sp>
        <p:nvSpPr>
          <p:cNvPr id="2" name="任意多边形: 形状 1"/>
          <p:cNvSpPr/>
          <p:nvPr/>
        </p:nvSpPr>
        <p:spPr>
          <a:xfrm>
            <a:off x="1327" y="2106"/>
            <a:ext cx="6003477" cy="650893"/>
          </a:xfrm>
          <a:custGeom>
            <a:avLst/>
            <a:gdLst>
              <a:gd name="connsiteX0" fmla="*/ 4301946 w 4509878"/>
              <a:gd name="connsiteY0" fmla="*/ 0 h 372381"/>
              <a:gd name="connsiteX1" fmla="*/ 4509878 w 4509878"/>
              <a:gd name="connsiteY1" fmla="*/ 0 h 372381"/>
              <a:gd name="connsiteX2" fmla="*/ 4041772 w 4509878"/>
              <a:gd name="connsiteY2" fmla="*/ 370115 h 372381"/>
              <a:gd name="connsiteX3" fmla="*/ 4041772 w 4509878"/>
              <a:gd name="connsiteY3" fmla="*/ 372381 h 372381"/>
              <a:gd name="connsiteX4" fmla="*/ 3842094 w 4509878"/>
              <a:gd name="connsiteY4" fmla="*/ 372381 h 372381"/>
              <a:gd name="connsiteX5" fmla="*/ 3567948 w 4509878"/>
              <a:gd name="connsiteY5" fmla="*/ 0 h 372381"/>
              <a:gd name="connsiteX6" fmla="*/ 4187537 w 4509878"/>
              <a:gd name="connsiteY6" fmla="*/ 0 h 372381"/>
              <a:gd name="connsiteX7" fmla="*/ 3727685 w 4509878"/>
              <a:gd name="connsiteY7" fmla="*/ 372381 h 372381"/>
              <a:gd name="connsiteX8" fmla="*/ 0 w 4509878"/>
              <a:gd name="connsiteY8" fmla="*/ 372381 h 372381"/>
              <a:gd name="connsiteX9" fmla="*/ 0 w 4509878"/>
              <a:gd name="connsiteY9" fmla="*/ 7 h 372381"/>
              <a:gd name="connsiteX10" fmla="*/ 3567957 w 4509878"/>
              <a:gd name="connsiteY10" fmla="*/ 7 h 37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09878" h="372381">
                <a:moveTo>
                  <a:pt x="4301946" y="0"/>
                </a:moveTo>
                <a:lnTo>
                  <a:pt x="4509878" y="0"/>
                </a:lnTo>
                <a:lnTo>
                  <a:pt x="4041772" y="370115"/>
                </a:lnTo>
                <a:lnTo>
                  <a:pt x="4041772" y="372381"/>
                </a:lnTo>
                <a:lnTo>
                  <a:pt x="3842094" y="372381"/>
                </a:lnTo>
                <a:close/>
                <a:moveTo>
                  <a:pt x="3567948" y="0"/>
                </a:moveTo>
                <a:lnTo>
                  <a:pt x="4187537" y="0"/>
                </a:lnTo>
                <a:lnTo>
                  <a:pt x="3727685" y="372381"/>
                </a:lnTo>
                <a:lnTo>
                  <a:pt x="0" y="372381"/>
                </a:lnTo>
                <a:lnTo>
                  <a:pt x="0" y="7"/>
                </a:lnTo>
                <a:lnTo>
                  <a:pt x="3567957" y="7"/>
                </a:lnTo>
                <a:close/>
              </a:path>
            </a:pathLst>
          </a:custGeom>
          <a:solidFill>
            <a:srgbClr val="990000"/>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58" name="文本占位符 182"/>
          <p:cNvSpPr txBox="1"/>
          <p:nvPr/>
        </p:nvSpPr>
        <p:spPr>
          <a:xfrm>
            <a:off x="665834" y="67294"/>
            <a:ext cx="4410987" cy="507181"/>
          </a:xfrm>
          <a:prstGeom prst="rect">
            <a:avLst/>
          </a:prstGeom>
        </p:spPr>
        <p:txBody>
          <a:bodyPr vert="horz" lIns="91440" tIns="45720" rIns="91440" bIns="45720" rtlCol="0" anchor="ctr">
            <a:noAutofit/>
          </a:bodyPr>
          <a:lstStyle>
            <a:defPPr>
              <a:defRPr lang="zh-CN"/>
            </a:defPPr>
            <a:lvl1pPr marL="0" algn="l" defTabSz="914400" rtl="0" eaLnBrk="1" latinLnBrk="0" hangingPunct="1">
              <a:buNone/>
              <a:defRPr sz="2400" b="1" kern="1200">
                <a:solidFill>
                  <a:schemeClr val="bg1"/>
                </a:solidFill>
                <a:latin typeface="+mn-lt"/>
                <a:ea typeface="+mn-ea"/>
                <a:cs typeface="+mn-cs"/>
              </a:defRPr>
            </a:lvl1pPr>
            <a:lvl2pPr marL="45720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构造加权平均外部融资指标</a:t>
            </a:r>
            <a:endParaRPr lang="zh-CN" altLang="en-US" dirty="0"/>
          </a:p>
        </p:txBody>
      </p:sp>
      <p:sp>
        <p:nvSpPr>
          <p:cNvPr id="59" name="椭圆 58"/>
          <p:cNvSpPr/>
          <p:nvPr/>
        </p:nvSpPr>
        <p:spPr>
          <a:xfrm rot="19800000">
            <a:off x="291329" y="225931"/>
            <a:ext cx="236838" cy="236837"/>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rotWithShape="1">
          <a:blip r:embed="rId2" cstate="print">
            <a:alphaModFix amt="34000"/>
            <a:extLst>
              <a:ext uri="{28A0092B-C50C-407E-A947-70E740481C1C}">
                <a14:useLocalDpi xmlns:a14="http://schemas.microsoft.com/office/drawing/2010/main" val="0"/>
              </a:ext>
            </a:extLst>
          </a:blip>
          <a:srcRect/>
          <a:stretch>
            <a:fillRect/>
          </a:stretch>
        </p:blipFill>
        <p:spPr>
          <a:xfrm flipV="1">
            <a:off x="3486672" y="-202076"/>
            <a:ext cx="2053382" cy="855071"/>
          </a:xfrm>
          <a:custGeom>
            <a:avLst/>
            <a:gdLst>
              <a:gd name="connsiteX0" fmla="*/ 0 w 1827805"/>
              <a:gd name="connsiteY0" fmla="*/ 761136 h 761136"/>
              <a:gd name="connsiteX1" fmla="*/ 1827805 w 1827805"/>
              <a:gd name="connsiteY1" fmla="*/ 761136 h 761136"/>
              <a:gd name="connsiteX2" fmla="*/ 1827805 w 1827805"/>
              <a:gd name="connsiteY2" fmla="*/ 500757 h 761136"/>
              <a:gd name="connsiteX3" fmla="*/ 1344230 w 1827805"/>
              <a:gd name="connsiteY3" fmla="*/ 0 h 761136"/>
              <a:gd name="connsiteX4" fmla="*/ 0 w 1827805"/>
              <a:gd name="connsiteY4" fmla="*/ 0 h 76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805" h="761136">
                <a:moveTo>
                  <a:pt x="0" y="761136"/>
                </a:moveTo>
                <a:lnTo>
                  <a:pt x="1827805" y="761136"/>
                </a:lnTo>
                <a:lnTo>
                  <a:pt x="1827805" y="500757"/>
                </a:lnTo>
                <a:lnTo>
                  <a:pt x="1344230" y="0"/>
                </a:lnTo>
                <a:lnTo>
                  <a:pt x="0" y="0"/>
                </a:lnTo>
                <a:close/>
              </a:path>
            </a:pathLst>
          </a:custGeom>
        </p:spPr>
      </p:pic>
      <p:cxnSp>
        <p:nvCxnSpPr>
          <p:cNvPr id="61" name="直接连接符 60"/>
          <p:cNvCxnSpPr/>
          <p:nvPr/>
        </p:nvCxnSpPr>
        <p:spPr>
          <a:xfrm>
            <a:off x="-55033" y="657911"/>
            <a:ext cx="1224703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8458549" y="3095613"/>
            <a:ext cx="3327670" cy="3066512"/>
            <a:chOff x="7067137" y="3574748"/>
            <a:chExt cx="3327670" cy="3066512"/>
          </a:xfrm>
        </p:grpSpPr>
        <p:sp>
          <p:nvSpPr>
            <p:cNvPr id="79" name="矩形 78"/>
            <p:cNvSpPr/>
            <p:nvPr/>
          </p:nvSpPr>
          <p:spPr>
            <a:xfrm>
              <a:off x="7067138" y="3829299"/>
              <a:ext cx="3327669" cy="2801926"/>
            </a:xfrm>
            <a:prstGeom prst="rect">
              <a:avLst/>
            </a:prstGeom>
            <a:solidFill>
              <a:schemeClr val="bg1"/>
            </a:solidFill>
            <a:ln>
              <a:solidFill>
                <a:schemeClr val="accent3">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82" name="文本占位符 30"/>
            <p:cNvSpPr txBox="1"/>
            <p:nvPr/>
          </p:nvSpPr>
          <p:spPr>
            <a:xfrm>
              <a:off x="7222763" y="4326472"/>
              <a:ext cx="3016416" cy="2067169"/>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ea"/>
                <a:buAutoNum type="circleNumDbPlain"/>
              </a:pPr>
              <a:r>
                <a:rPr lang="zh-CN" altLang="en-US" sz="1900" dirty="0">
                  <a:latin typeface="+mj-ea"/>
                  <a:ea typeface="+mj-ea"/>
                  <a:sym typeface="Arial" panose="020B0604020202020204" pitchFamily="34" charset="0"/>
                </a:rPr>
                <a:t>将最小权重设为</a:t>
              </a:r>
              <a:r>
                <a:rPr lang="en-US" altLang="zh-CN" sz="1900" dirty="0">
                  <a:latin typeface="+mj-ea"/>
                  <a:ea typeface="+mj-ea"/>
                  <a:sym typeface="Arial" panose="020B0604020202020204" pitchFamily="34" charset="0"/>
                </a:rPr>
                <a:t>0</a:t>
              </a:r>
              <a:r>
                <a:rPr lang="zh-CN" altLang="en-US" sz="1900" dirty="0">
                  <a:latin typeface="+mj-ea"/>
                  <a:ea typeface="+mj-ea"/>
                  <a:sym typeface="Arial" panose="020B0604020202020204" pitchFamily="34" charset="0"/>
                </a:rPr>
                <a:t>，剔除负权重；</a:t>
              </a:r>
              <a:endParaRPr lang="en-US" altLang="zh-CN" sz="1900" dirty="0">
                <a:latin typeface="+mj-ea"/>
                <a:ea typeface="+mj-ea"/>
                <a:sym typeface="Arial" panose="020B0604020202020204" pitchFamily="34" charset="0"/>
              </a:endParaRPr>
            </a:p>
            <a:p>
              <a:pPr marL="457200" indent="-457200">
                <a:buFont typeface="+mj-ea"/>
                <a:buAutoNum type="circleNumDbPlain"/>
              </a:pPr>
              <a:r>
                <a:rPr lang="zh-CN" altLang="en-US" sz="1900" dirty="0">
                  <a:latin typeface="+mj-ea"/>
                  <a:ea typeface="+mj-ea"/>
                  <a:sym typeface="Arial" panose="020B0604020202020204" pitchFamily="34" charset="0"/>
                </a:rPr>
                <a:t>剔除“外部融资加权平均”市净率大于</a:t>
              </a:r>
              <a:r>
                <a:rPr lang="en-US" altLang="zh-CN" sz="1900" dirty="0">
                  <a:latin typeface="+mj-ea"/>
                  <a:ea typeface="+mj-ea"/>
                  <a:sym typeface="Arial" panose="020B0604020202020204" pitchFamily="34" charset="0"/>
                </a:rPr>
                <a:t>10</a:t>
              </a:r>
              <a:r>
                <a:rPr lang="zh-CN" altLang="en-US" sz="1900" dirty="0">
                  <a:latin typeface="+mj-ea"/>
                  <a:ea typeface="+mj-ea"/>
                  <a:sym typeface="Arial" panose="020B0604020202020204" pitchFamily="34" charset="0"/>
                </a:rPr>
                <a:t>的样本</a:t>
              </a:r>
              <a:endParaRPr lang="zh-CN" altLang="en-US" sz="1900" dirty="0">
                <a:latin typeface="+mj-ea"/>
                <a:ea typeface="+mj-ea"/>
                <a:sym typeface="Arial" panose="020B0604020202020204" pitchFamily="34" charset="0"/>
              </a:endParaRPr>
            </a:p>
          </p:txBody>
        </p:sp>
        <p:sp>
          <p:nvSpPr>
            <p:cNvPr id="83" name="矩形 82"/>
            <p:cNvSpPr/>
            <p:nvPr/>
          </p:nvSpPr>
          <p:spPr>
            <a:xfrm>
              <a:off x="7067137" y="3839333"/>
              <a:ext cx="3327669" cy="2801927"/>
            </a:xfrm>
            <a:prstGeom prst="rect">
              <a:avLst/>
            </a:prstGeom>
            <a:noFill/>
            <a:ln>
              <a:solidFill>
                <a:schemeClr val="accent3">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4" name="平行四边形 83"/>
            <p:cNvSpPr/>
            <p:nvPr/>
          </p:nvSpPr>
          <p:spPr>
            <a:xfrm>
              <a:off x="7579525" y="3574748"/>
              <a:ext cx="2304407" cy="555452"/>
            </a:xfrm>
            <a:prstGeom prst="parallelogram">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panose="020B0604020202020204" pitchFamily="34" charset="0"/>
                  <a:ea typeface="微软雅黑" panose="020B0503020204020204" charset="-122"/>
                  <a:sym typeface="Arial" panose="020B0604020202020204" pitchFamily="34" charset="0"/>
                </a:rPr>
                <a:t>剔除不合理样本</a:t>
              </a:r>
              <a:endParaRPr lang="zh-CN" altLang="en-US"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pic>
        <p:nvPicPr>
          <p:cNvPr id="85" name="图片 84" descr="黑白色的标志&#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4005" y="166263"/>
            <a:ext cx="1322213" cy="372455"/>
          </a:xfrm>
          <a:prstGeom prst="rect">
            <a:avLst/>
          </a:prstGeom>
        </p:spPr>
      </p:pic>
      <p:grpSp>
        <p:nvGrpSpPr>
          <p:cNvPr id="106" name="组合 105"/>
          <p:cNvGrpSpPr/>
          <p:nvPr/>
        </p:nvGrpSpPr>
        <p:grpSpPr>
          <a:xfrm>
            <a:off x="889522" y="3066441"/>
            <a:ext cx="7249231" cy="2738234"/>
            <a:chOff x="948914" y="3320794"/>
            <a:chExt cx="7249231" cy="2738234"/>
          </a:xfrm>
        </p:grpSpPr>
        <p:sp>
          <p:nvSpPr>
            <p:cNvPr id="72" name="文本框 71"/>
            <p:cNvSpPr txBox="1"/>
            <p:nvPr/>
          </p:nvSpPr>
          <p:spPr>
            <a:xfrm>
              <a:off x="2332184" y="3659117"/>
              <a:ext cx="5435835" cy="384721"/>
            </a:xfrm>
            <a:prstGeom prst="rect">
              <a:avLst/>
            </a:prstGeom>
            <a:noFill/>
          </p:spPr>
          <p:txBody>
            <a:bodyPr wrap="square" rtlCol="0">
              <a:spAutoFit/>
            </a:bodyPr>
            <a:lstStyle/>
            <a:p>
              <a:r>
                <a:rPr lang="zh-CN" altLang="en-US" sz="1900" dirty="0">
                  <a:latin typeface="+mj-ea"/>
                  <a:ea typeface="+mj-ea"/>
                  <a:cs typeface="Times New Roman" panose="02020603050405020304" pitchFamily="18" charset="0"/>
                </a:rPr>
                <a:t>：给定公司年度的“</a:t>
              </a:r>
              <a:r>
                <a:rPr lang="zh-CN" altLang="zh-CN" sz="1900" dirty="0">
                  <a:effectLst/>
                  <a:latin typeface="+mj-ea"/>
                  <a:ea typeface="+mj-ea"/>
                  <a:cs typeface="Times New Roman" panose="02020603050405020304" pitchFamily="18" charset="0"/>
                </a:rPr>
                <a:t>外部融资加权平均</a:t>
              </a:r>
              <a:r>
                <a:rPr lang="zh-CN" altLang="en-US" sz="1900" dirty="0">
                  <a:latin typeface="+mj-ea"/>
                  <a:ea typeface="+mj-ea"/>
                  <a:cs typeface="Times New Roman" panose="02020603050405020304" pitchFamily="18" charset="0"/>
                </a:rPr>
                <a:t>”</a:t>
              </a:r>
              <a:r>
                <a:rPr lang="zh-CN" altLang="zh-CN" sz="1900" dirty="0">
                  <a:effectLst/>
                  <a:latin typeface="+mj-ea"/>
                  <a:ea typeface="+mj-ea"/>
                  <a:cs typeface="Times New Roman" panose="02020603050405020304" pitchFamily="18" charset="0"/>
                </a:rPr>
                <a:t>市</a:t>
              </a:r>
              <a:r>
                <a:rPr lang="zh-CN" altLang="en-US" sz="1900" dirty="0">
                  <a:effectLst/>
                  <a:latin typeface="+mj-ea"/>
                  <a:ea typeface="+mj-ea"/>
                  <a:cs typeface="Times New Roman" panose="02020603050405020304" pitchFamily="18" charset="0"/>
                </a:rPr>
                <a:t>净</a:t>
              </a:r>
              <a:r>
                <a:rPr lang="zh-CN" altLang="zh-CN" sz="1900" dirty="0">
                  <a:effectLst/>
                  <a:latin typeface="+mj-ea"/>
                  <a:ea typeface="+mj-ea"/>
                  <a:cs typeface="Times New Roman" panose="02020603050405020304" pitchFamily="18" charset="0"/>
                </a:rPr>
                <a:t>率</a:t>
              </a:r>
              <a:endParaRPr lang="zh-CN" altLang="en-US" sz="1900" dirty="0">
                <a:latin typeface="+mj-ea"/>
                <a:ea typeface="+mj-ea"/>
              </a:endParaRPr>
            </a:p>
          </p:txBody>
        </p:sp>
        <p:sp>
          <p:nvSpPr>
            <p:cNvPr id="76" name="文本框 75"/>
            <p:cNvSpPr txBox="1"/>
            <p:nvPr/>
          </p:nvSpPr>
          <p:spPr>
            <a:xfrm>
              <a:off x="2366102" y="4309968"/>
              <a:ext cx="4483165" cy="384721"/>
            </a:xfrm>
            <a:prstGeom prst="rect">
              <a:avLst/>
            </a:prstGeom>
            <a:noFill/>
          </p:spPr>
          <p:txBody>
            <a:bodyPr wrap="square">
              <a:spAutoFit/>
            </a:bodyPr>
            <a:lstStyle/>
            <a:p>
              <a:r>
                <a:rPr lang="zh-CN" altLang="en-US" sz="1900" dirty="0">
                  <a:latin typeface="宋体" panose="02010600030101010101" pitchFamily="2" charset="-122"/>
                  <a:ea typeface="宋体" panose="02010600030101010101" pitchFamily="2" charset="-122"/>
                  <a:cs typeface="Times New Roman" panose="02020603050405020304" pitchFamily="18" charset="0"/>
                </a:rPr>
                <a:t>：</a:t>
              </a:r>
              <a:r>
                <a:rPr lang="zh-CN" altLang="en-US" sz="1900" dirty="0">
                  <a:latin typeface="+mj-ea"/>
                  <a:ea typeface="+mj-ea"/>
                  <a:cs typeface="Times New Roman" panose="02020603050405020304" pitchFamily="18" charset="0"/>
                </a:rPr>
                <a:t>市场与账面比率</a:t>
              </a:r>
              <a:endParaRPr lang="zh-CN" altLang="en-US" sz="1900" dirty="0">
                <a:latin typeface="+mj-ea"/>
                <a:ea typeface="+mj-ea"/>
                <a:cs typeface="Times New Roman" panose="02020603050405020304" pitchFamily="18" charset="0"/>
              </a:endParaRPr>
            </a:p>
          </p:txBody>
        </p:sp>
        <p:sp>
          <p:nvSpPr>
            <p:cNvPr id="77" name="文本框 76"/>
            <p:cNvSpPr txBox="1"/>
            <p:nvPr/>
          </p:nvSpPr>
          <p:spPr>
            <a:xfrm>
              <a:off x="2378150" y="4889640"/>
              <a:ext cx="5819995" cy="677108"/>
            </a:xfrm>
            <a:prstGeom prst="rect">
              <a:avLst/>
            </a:prstGeom>
            <a:noFill/>
          </p:spPr>
          <p:txBody>
            <a:bodyPr wrap="square">
              <a:spAutoFit/>
            </a:bodyPr>
            <a:lstStyle/>
            <a:p>
              <a:r>
                <a:rPr lang="zh-CN" altLang="en-US" sz="1900" dirty="0">
                  <a:latin typeface="宋体" panose="02010600030101010101" pitchFamily="2" charset="-122"/>
                  <a:ea typeface="宋体" panose="02010600030101010101" pitchFamily="2" charset="-122"/>
                  <a:cs typeface="Times New Roman" panose="02020603050405020304" pitchFamily="18" charset="0"/>
                </a:rPr>
                <a:t>：</a:t>
              </a:r>
              <a:r>
                <a:rPr lang="zh-CN" altLang="en-US" sz="1900" dirty="0">
                  <a:latin typeface="+mj-ea"/>
                  <a:ea typeface="+mj-ea"/>
                  <a:cs typeface="Times New Roman" panose="02020603050405020304" pitchFamily="18" charset="0"/>
                </a:rPr>
                <a:t>净股票发行量，</a:t>
              </a:r>
              <a:r>
                <a:rPr lang="zh-CN" altLang="zh-CN" sz="1900" dirty="0">
                  <a:latin typeface="+mj-ea"/>
                  <a:ea typeface="+mj-ea"/>
                  <a:cs typeface="Times New Roman" panose="02020603050405020304" pitchFamily="18" charset="0"/>
                </a:rPr>
                <a:t>账面权益变动减去资产负债表留存收益变动除以资产</a:t>
              </a:r>
              <a:endParaRPr lang="zh-CN" altLang="en-US" sz="1900" dirty="0">
                <a:latin typeface="+mj-ea"/>
                <a:ea typeface="+mj-ea"/>
                <a:cs typeface="Times New Roman" panose="02020603050405020304" pitchFamily="18" charset="0"/>
              </a:endParaRPr>
            </a:p>
          </p:txBody>
        </p:sp>
        <p:sp>
          <p:nvSpPr>
            <p:cNvPr id="78" name="文本框 77"/>
            <p:cNvSpPr txBox="1"/>
            <p:nvPr/>
          </p:nvSpPr>
          <p:spPr>
            <a:xfrm>
              <a:off x="2365164" y="5674307"/>
              <a:ext cx="5435835" cy="384721"/>
            </a:xfrm>
            <a:prstGeom prst="rect">
              <a:avLst/>
            </a:prstGeom>
            <a:noFill/>
          </p:spPr>
          <p:txBody>
            <a:bodyPr wrap="square">
              <a:spAutoFit/>
            </a:bodyPr>
            <a:lstStyle/>
            <a:p>
              <a:r>
                <a:rPr lang="zh-CN" altLang="en-US" sz="1900" dirty="0">
                  <a:latin typeface="宋体" panose="02010600030101010101" pitchFamily="2" charset="-122"/>
                  <a:ea typeface="宋体" panose="02010600030101010101" pitchFamily="2" charset="-122"/>
                  <a:cs typeface="Times New Roman" panose="02020603050405020304" pitchFamily="18" charset="0"/>
                </a:rPr>
                <a:t>：</a:t>
              </a:r>
              <a:r>
                <a:rPr lang="zh-CN" altLang="en-US" sz="1900" dirty="0">
                  <a:latin typeface="+mj-ea"/>
                  <a:ea typeface="+mj-ea"/>
                  <a:cs typeface="Times New Roman" panose="02020603050405020304" pitchFamily="18" charset="0"/>
                </a:rPr>
                <a:t>净债务发行量，</a:t>
              </a:r>
              <a:r>
                <a:rPr lang="zh-CN" altLang="zh-CN" sz="1900" dirty="0">
                  <a:latin typeface="+mj-ea"/>
                  <a:ea typeface="+mj-ea"/>
                  <a:cs typeface="Times New Roman" panose="02020603050405020304" pitchFamily="18" charset="0"/>
                </a:rPr>
                <a:t>资产的剩余变化除以资产</a:t>
              </a:r>
              <a:endParaRPr lang="zh-CN" altLang="en-US" sz="1900" dirty="0">
                <a:latin typeface="+mj-ea"/>
                <a:ea typeface="+mj-ea"/>
                <a:cs typeface="Times New Roman" panose="02020603050405020304" pitchFamily="18" charset="0"/>
              </a:endParaRPr>
            </a:p>
          </p:txBody>
        </p:sp>
        <p:pic>
          <p:nvPicPr>
            <p:cNvPr id="99" name="图片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14" y="3320794"/>
              <a:ext cx="1383270" cy="778090"/>
            </a:xfrm>
            <a:prstGeom prst="rect">
              <a:avLst/>
            </a:prstGeom>
          </p:spPr>
        </p:pic>
        <p:pic>
          <p:nvPicPr>
            <p:cNvPr id="101" name="图片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465" y="4230006"/>
              <a:ext cx="968259" cy="544646"/>
            </a:xfrm>
            <a:prstGeom prst="rect">
              <a:avLst/>
            </a:prstGeom>
          </p:spPr>
        </p:pic>
        <p:pic>
          <p:nvPicPr>
            <p:cNvPr id="103" name="图片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2596" y="5106103"/>
              <a:ext cx="255999" cy="144000"/>
            </a:xfrm>
            <a:prstGeom prst="rect">
              <a:avLst/>
            </a:prstGeom>
          </p:spPr>
        </p:pic>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4595" y="5805617"/>
              <a:ext cx="352000" cy="198000"/>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3127595" y="843908"/>
            <a:ext cx="5964469" cy="5964469"/>
          </a:xfrm>
          <a:prstGeom prst="ellipse">
            <a:avLst/>
          </a:prstGeom>
          <a:gradFill>
            <a:gsLst>
              <a:gs pos="4000">
                <a:schemeClr val="accent1">
                  <a:alpha val="8000"/>
                </a:schemeClr>
              </a:gs>
              <a:gs pos="50000">
                <a:schemeClr val="accent2">
                  <a:alpha val="0"/>
                </a:schemeClr>
              </a:gs>
              <a:gs pos="96000">
                <a:schemeClr val="accent1">
                  <a:alpha val="8000"/>
                </a:schemeClr>
              </a:gs>
            </a:gsLst>
            <a:lin ang="10800000" scaled="1"/>
          </a:gradFill>
          <a:ln w="31750">
            <a:gradFill flip="none" rotWithShape="1">
              <a:gsLst>
                <a:gs pos="100000">
                  <a:schemeClr val="accent1">
                    <a:alpha val="5000"/>
                  </a:schemeClr>
                </a:gs>
                <a:gs pos="0">
                  <a:schemeClr val="accent1">
                    <a:alpha val="6000"/>
                  </a:schemeClr>
                </a:gs>
                <a:gs pos="73000">
                  <a:schemeClr val="accent2">
                    <a:alpha val="0"/>
                  </a:schemeClr>
                </a:gs>
                <a:gs pos="30000">
                  <a:schemeClr val="accent1">
                    <a:alpha val="0"/>
                  </a:schemeClr>
                </a:gs>
              </a:gsLst>
              <a:lin ang="10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nvSpPr>
        <p:spPr>
          <a:xfrm>
            <a:off x="3962457" y="1665543"/>
            <a:ext cx="4282325" cy="4282325"/>
          </a:xfrm>
          <a:prstGeom prst="ellipse">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15" name="组合 14"/>
          <p:cNvGrpSpPr/>
          <p:nvPr/>
        </p:nvGrpSpPr>
        <p:grpSpPr>
          <a:xfrm>
            <a:off x="4498250" y="2198042"/>
            <a:ext cx="3210739" cy="3217326"/>
            <a:chOff x="4490631" y="1820337"/>
            <a:chExt cx="3210739" cy="3217326"/>
          </a:xfrm>
        </p:grpSpPr>
        <p:sp>
          <p:nvSpPr>
            <p:cNvPr id="3" name="椭圆 2"/>
            <p:cNvSpPr/>
            <p:nvPr/>
          </p:nvSpPr>
          <p:spPr>
            <a:xfrm>
              <a:off x="4490631" y="1820337"/>
              <a:ext cx="3210736" cy="3210736"/>
            </a:xfrm>
            <a:prstGeom prst="ellipse">
              <a:avLst/>
            </a:prstGeom>
            <a:gradFill flip="none" rotWithShape="1">
              <a:gsLst>
                <a:gs pos="50000">
                  <a:schemeClr val="accent1">
                    <a:alpha val="31000"/>
                  </a:schemeClr>
                </a:gs>
                <a:gs pos="0">
                  <a:schemeClr val="bg1">
                    <a:alpha val="0"/>
                  </a:schemeClr>
                </a:gs>
                <a:gs pos="100000">
                  <a:schemeClr val="accent1"/>
                </a:gs>
              </a:gsLst>
              <a:path path="circle">
                <a:fillToRect l="50000" t="50000" r="50000" b="50000"/>
              </a:path>
              <a:tileRect/>
            </a:gradFill>
            <a:ln>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 name="任意多边形: 形状 4"/>
            <p:cNvSpPr/>
            <p:nvPr/>
          </p:nvSpPr>
          <p:spPr>
            <a:xfrm>
              <a:off x="5251160" y="3431111"/>
              <a:ext cx="1689682" cy="878050"/>
            </a:xfrm>
            <a:custGeom>
              <a:avLst/>
              <a:gdLst>
                <a:gd name="connsiteX0" fmla="*/ 1024281 w 1026314"/>
                <a:gd name="connsiteY0" fmla="*/ 0 h 533328"/>
                <a:gd name="connsiteX1" fmla="*/ 1026314 w 1026314"/>
                <a:gd name="connsiteY1" fmla="*/ 20171 h 533328"/>
                <a:gd name="connsiteX2" fmla="*/ 513157 w 1026314"/>
                <a:gd name="connsiteY2" fmla="*/ 533328 h 533328"/>
                <a:gd name="connsiteX3" fmla="*/ 0 w 1026314"/>
                <a:gd name="connsiteY3" fmla="*/ 20171 h 533328"/>
                <a:gd name="connsiteX4" fmla="*/ 2033 w 1026314"/>
                <a:gd name="connsiteY4" fmla="*/ 3 h 533328"/>
                <a:gd name="connsiteX5" fmla="*/ 10426 w 1026314"/>
                <a:gd name="connsiteY5" fmla="*/ 15536 h 533328"/>
                <a:gd name="connsiteX6" fmla="*/ 513156 w 1026314"/>
                <a:gd name="connsiteY6" fmla="*/ 91986 h 533328"/>
                <a:gd name="connsiteX7" fmla="*/ 1015886 w 1026314"/>
                <a:gd name="connsiteY7" fmla="*/ 15536 h 533328"/>
                <a:gd name="connsiteX8" fmla="*/ 1024281 w 1026314"/>
                <a:gd name="connsiteY8" fmla="*/ 0 h 53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314" h="533328">
                  <a:moveTo>
                    <a:pt x="1024281" y="0"/>
                  </a:moveTo>
                  <a:lnTo>
                    <a:pt x="1026314" y="20171"/>
                  </a:lnTo>
                  <a:cubicBezTo>
                    <a:pt x="1026314" y="303580"/>
                    <a:pt x="796566" y="533328"/>
                    <a:pt x="513157" y="533328"/>
                  </a:cubicBezTo>
                  <a:cubicBezTo>
                    <a:pt x="229748" y="533328"/>
                    <a:pt x="0" y="303580"/>
                    <a:pt x="0" y="20171"/>
                  </a:cubicBezTo>
                  <a:lnTo>
                    <a:pt x="2033" y="3"/>
                  </a:lnTo>
                  <a:lnTo>
                    <a:pt x="10426" y="15536"/>
                  </a:lnTo>
                  <a:cubicBezTo>
                    <a:pt x="58276" y="59166"/>
                    <a:pt x="265174" y="91986"/>
                    <a:pt x="513156" y="91986"/>
                  </a:cubicBezTo>
                  <a:cubicBezTo>
                    <a:pt x="761138" y="91986"/>
                    <a:pt x="968037" y="59166"/>
                    <a:pt x="1015886" y="15536"/>
                  </a:cubicBezTo>
                  <a:lnTo>
                    <a:pt x="102428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任意多边形: 形状 6"/>
            <p:cNvSpPr/>
            <p:nvPr/>
          </p:nvSpPr>
          <p:spPr>
            <a:xfrm>
              <a:off x="4490634" y="3057896"/>
              <a:ext cx="3210734" cy="748794"/>
            </a:xfrm>
            <a:custGeom>
              <a:avLst/>
              <a:gdLst>
                <a:gd name="connsiteX0" fmla="*/ 975101 w 1950202"/>
                <a:gd name="connsiteY0" fmla="*/ 0 h 454818"/>
                <a:gd name="connsiteX1" fmla="*/ 1950202 w 1950202"/>
                <a:gd name="connsiteY1" fmla="*/ 227409 h 454818"/>
                <a:gd name="connsiteX2" fmla="*/ 975101 w 1950202"/>
                <a:gd name="connsiteY2" fmla="*/ 454818 h 454818"/>
                <a:gd name="connsiteX3" fmla="*/ 5034 w 1950202"/>
                <a:gd name="connsiteY3" fmla="*/ 250660 h 454818"/>
                <a:gd name="connsiteX4" fmla="*/ 0 w 1950202"/>
                <a:gd name="connsiteY4" fmla="*/ 227409 h 454818"/>
                <a:gd name="connsiteX5" fmla="*/ 0 w 1950202"/>
                <a:gd name="connsiteY5" fmla="*/ 227409 h 454818"/>
                <a:gd name="connsiteX6" fmla="*/ 5034 w 1950202"/>
                <a:gd name="connsiteY6" fmla="*/ 204158 h 454818"/>
                <a:gd name="connsiteX7" fmla="*/ 975101 w 1950202"/>
                <a:gd name="connsiteY7" fmla="*/ 0 h 45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0202" h="454818">
                  <a:moveTo>
                    <a:pt x="975101" y="0"/>
                  </a:moveTo>
                  <a:cubicBezTo>
                    <a:pt x="1513634" y="0"/>
                    <a:pt x="1950202" y="101814"/>
                    <a:pt x="1950202" y="227409"/>
                  </a:cubicBezTo>
                  <a:cubicBezTo>
                    <a:pt x="1950202" y="353004"/>
                    <a:pt x="1513634" y="454818"/>
                    <a:pt x="975101" y="454818"/>
                  </a:cubicBezTo>
                  <a:cubicBezTo>
                    <a:pt x="470226" y="454818"/>
                    <a:pt x="54969" y="365333"/>
                    <a:pt x="5034" y="250660"/>
                  </a:cubicBezTo>
                  <a:lnTo>
                    <a:pt x="0" y="227409"/>
                  </a:lnTo>
                  <a:lnTo>
                    <a:pt x="0" y="227409"/>
                  </a:lnTo>
                  <a:lnTo>
                    <a:pt x="5034" y="204158"/>
                  </a:lnTo>
                  <a:cubicBezTo>
                    <a:pt x="54969" y="89485"/>
                    <a:pt x="470226" y="0"/>
                    <a:pt x="975101" y="0"/>
                  </a:cubicBezTo>
                  <a:close/>
                </a:path>
              </a:pathLst>
            </a:custGeom>
            <a:gradFill>
              <a:gsLst>
                <a:gs pos="0">
                  <a:schemeClr val="accent1">
                    <a:lumMod val="40000"/>
                    <a:lumOff val="60000"/>
                    <a:alpha val="60000"/>
                  </a:schemeClr>
                </a:gs>
                <a:gs pos="100000">
                  <a:schemeClr val="accent1">
                    <a:lumMod val="40000"/>
                    <a:lumOff val="60000"/>
                  </a:schemeClr>
                </a:gs>
              </a:gsLst>
              <a:path path="circle">
                <a:fillToRect l="50000" t="50000" r="50000" b="50000"/>
              </a:path>
            </a:gradFill>
            <a:ln w="12700">
              <a:solidFill>
                <a:schemeClr val="accent1">
                  <a:lumMod val="60000"/>
                  <a:lumOff val="40000"/>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9" name="任意多边形: 形状 8"/>
            <p:cNvSpPr/>
            <p:nvPr/>
          </p:nvSpPr>
          <p:spPr>
            <a:xfrm>
              <a:off x="4490633" y="3427689"/>
              <a:ext cx="3210737" cy="1609974"/>
            </a:xfrm>
            <a:custGeom>
              <a:avLst/>
              <a:gdLst>
                <a:gd name="connsiteX0" fmla="*/ 1949597 w 1950204"/>
                <a:gd name="connsiteY0" fmla="*/ 0 h 977899"/>
                <a:gd name="connsiteX1" fmla="*/ 1950063 w 1950204"/>
                <a:gd name="connsiteY1" fmla="*/ 0 h 977899"/>
                <a:gd name="connsiteX2" fmla="*/ 1950204 w 1950204"/>
                <a:gd name="connsiteY2" fmla="*/ 2797 h 977899"/>
                <a:gd name="connsiteX3" fmla="*/ 975102 w 1950204"/>
                <a:gd name="connsiteY3" fmla="*/ 977899 h 977899"/>
                <a:gd name="connsiteX4" fmla="*/ 0 w 1950204"/>
                <a:gd name="connsiteY4" fmla="*/ 2797 h 977899"/>
                <a:gd name="connsiteX5" fmla="*/ 0 w 1950204"/>
                <a:gd name="connsiteY5" fmla="*/ 2796 h 977899"/>
                <a:gd name="connsiteX6" fmla="*/ 5034 w 1950204"/>
                <a:gd name="connsiteY6" fmla="*/ 26047 h 977899"/>
                <a:gd name="connsiteX7" fmla="*/ 975101 w 1950204"/>
                <a:gd name="connsiteY7" fmla="*/ 230205 h 977899"/>
                <a:gd name="connsiteX8" fmla="*/ 1950202 w 1950204"/>
                <a:gd name="connsiteY8" fmla="*/ 2796 h 977899"/>
                <a:gd name="connsiteX9" fmla="*/ 141 w 1950204"/>
                <a:gd name="connsiteY9" fmla="*/ 0 h 977899"/>
                <a:gd name="connsiteX10" fmla="*/ 606 w 1950204"/>
                <a:gd name="connsiteY10" fmla="*/ 0 h 977899"/>
                <a:gd name="connsiteX11" fmla="*/ 0 w 1950204"/>
                <a:gd name="connsiteY11" fmla="*/ 2796 h 97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0204" h="977899">
                  <a:moveTo>
                    <a:pt x="1949597" y="0"/>
                  </a:moveTo>
                  <a:lnTo>
                    <a:pt x="1950063" y="0"/>
                  </a:lnTo>
                  <a:lnTo>
                    <a:pt x="1950204" y="2797"/>
                  </a:lnTo>
                  <a:cubicBezTo>
                    <a:pt x="1950204" y="541331"/>
                    <a:pt x="1513636" y="977899"/>
                    <a:pt x="975102" y="977899"/>
                  </a:cubicBezTo>
                  <a:cubicBezTo>
                    <a:pt x="436568" y="977899"/>
                    <a:pt x="0" y="541331"/>
                    <a:pt x="0" y="2797"/>
                  </a:cubicBezTo>
                  <a:lnTo>
                    <a:pt x="0" y="2796"/>
                  </a:lnTo>
                  <a:lnTo>
                    <a:pt x="5034" y="26047"/>
                  </a:lnTo>
                  <a:cubicBezTo>
                    <a:pt x="54969" y="140720"/>
                    <a:pt x="470226" y="230205"/>
                    <a:pt x="975101" y="230205"/>
                  </a:cubicBezTo>
                  <a:cubicBezTo>
                    <a:pt x="1513634" y="230205"/>
                    <a:pt x="1950202" y="128391"/>
                    <a:pt x="1950202" y="2796"/>
                  </a:cubicBezTo>
                  <a:close/>
                  <a:moveTo>
                    <a:pt x="141" y="0"/>
                  </a:moveTo>
                  <a:lnTo>
                    <a:pt x="606" y="0"/>
                  </a:lnTo>
                  <a:lnTo>
                    <a:pt x="0" y="2796"/>
                  </a:lnTo>
                  <a:close/>
                </a:path>
              </a:pathLst>
            </a:custGeom>
            <a:solidFill>
              <a:schemeClr val="accent1">
                <a:alpha val="78000"/>
              </a:schemeClr>
            </a:solidFill>
            <a:ln>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任意多边形: 形状 10"/>
            <p:cNvSpPr/>
            <p:nvPr/>
          </p:nvSpPr>
          <p:spPr>
            <a:xfrm>
              <a:off x="5254507" y="2619478"/>
              <a:ext cx="1682988" cy="963074"/>
            </a:xfrm>
            <a:custGeom>
              <a:avLst/>
              <a:gdLst>
                <a:gd name="connsiteX0" fmla="*/ 511124 w 1022248"/>
                <a:gd name="connsiteY0" fmla="*/ 0 h 584972"/>
                <a:gd name="connsiteX1" fmla="*/ 1013855 w 1022248"/>
                <a:gd name="connsiteY1" fmla="*/ 409738 h 584972"/>
                <a:gd name="connsiteX2" fmla="*/ 1021316 w 1022248"/>
                <a:gd name="connsiteY2" fmla="*/ 483742 h 584972"/>
                <a:gd name="connsiteX3" fmla="*/ 1022248 w 1022248"/>
                <a:gd name="connsiteY3" fmla="*/ 492986 h 584972"/>
                <a:gd name="connsiteX4" fmla="*/ 1013853 w 1022248"/>
                <a:gd name="connsiteY4" fmla="*/ 508522 h 584972"/>
                <a:gd name="connsiteX5" fmla="*/ 511123 w 1022248"/>
                <a:gd name="connsiteY5" fmla="*/ 584972 h 584972"/>
                <a:gd name="connsiteX6" fmla="*/ 8393 w 1022248"/>
                <a:gd name="connsiteY6" fmla="*/ 508522 h 584972"/>
                <a:gd name="connsiteX7" fmla="*/ 0 w 1022248"/>
                <a:gd name="connsiteY7" fmla="*/ 492989 h 584972"/>
                <a:gd name="connsiteX8" fmla="*/ 933 w 1022248"/>
                <a:gd name="connsiteY8" fmla="*/ 483737 h 584972"/>
                <a:gd name="connsiteX9" fmla="*/ 8393 w 1022248"/>
                <a:gd name="connsiteY9" fmla="*/ 409738 h 584972"/>
                <a:gd name="connsiteX10" fmla="*/ 511124 w 1022248"/>
                <a:gd name="connsiteY10" fmla="*/ 0 h 58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48" h="584972">
                  <a:moveTo>
                    <a:pt x="511124" y="0"/>
                  </a:moveTo>
                  <a:cubicBezTo>
                    <a:pt x="759107" y="0"/>
                    <a:pt x="966006" y="175901"/>
                    <a:pt x="1013855" y="409738"/>
                  </a:cubicBezTo>
                  <a:lnTo>
                    <a:pt x="1021316" y="483742"/>
                  </a:lnTo>
                  <a:lnTo>
                    <a:pt x="1022248" y="492986"/>
                  </a:lnTo>
                  <a:lnTo>
                    <a:pt x="1013853" y="508522"/>
                  </a:lnTo>
                  <a:cubicBezTo>
                    <a:pt x="966004" y="552152"/>
                    <a:pt x="759105" y="584972"/>
                    <a:pt x="511123" y="584972"/>
                  </a:cubicBezTo>
                  <a:cubicBezTo>
                    <a:pt x="263141" y="584972"/>
                    <a:pt x="56243" y="552152"/>
                    <a:pt x="8393" y="508522"/>
                  </a:cubicBezTo>
                  <a:lnTo>
                    <a:pt x="0" y="492989"/>
                  </a:lnTo>
                  <a:lnTo>
                    <a:pt x="933" y="483737"/>
                  </a:lnTo>
                  <a:lnTo>
                    <a:pt x="8393" y="409738"/>
                  </a:lnTo>
                  <a:cubicBezTo>
                    <a:pt x="56243" y="175901"/>
                    <a:pt x="263141" y="0"/>
                    <a:pt x="5111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33" name="文本框 32"/>
          <p:cNvSpPr txBox="1"/>
          <p:nvPr/>
        </p:nvSpPr>
        <p:spPr>
          <a:xfrm>
            <a:off x="5438775" y="3302923"/>
            <a:ext cx="1314450" cy="523220"/>
          </a:xfrm>
          <a:prstGeom prst="rect">
            <a:avLst/>
          </a:prstGeom>
          <a:noFill/>
        </p:spPr>
        <p:txBody>
          <a:bodyPr wrap="square" rtlCol="0">
            <a:spAutoFit/>
          </a:bodyPr>
          <a:lstStyle/>
          <a:p>
            <a:pPr algn="ctr"/>
            <a:r>
              <a:rPr lang="en-US" altLang="zh-CN" sz="2800" b="1" dirty="0">
                <a:solidFill>
                  <a:schemeClr val="accent1"/>
                </a:solidFill>
                <a:latin typeface="Arial" panose="020B0604020202020204" pitchFamily="34" charset="0"/>
                <a:ea typeface="微软雅黑" panose="020B0503020204020204" charset="-122"/>
                <a:sym typeface="Arial" panose="020B0604020202020204" pitchFamily="34" charset="0"/>
              </a:rPr>
              <a:t>X</a:t>
            </a:r>
            <a:endParaRPr lang="zh-CN" altLang="en-US" sz="28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 name="矩形: 圆角 1"/>
          <p:cNvSpPr/>
          <p:nvPr/>
        </p:nvSpPr>
        <p:spPr>
          <a:xfrm>
            <a:off x="1237930" y="2241870"/>
            <a:ext cx="2793109" cy="487107"/>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固定资产指标</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nvSpPr>
        <p:spPr>
          <a:xfrm>
            <a:off x="708326" y="2782233"/>
            <a:ext cx="3266551" cy="346570"/>
          </a:xfrm>
          <a:prstGeom prst="rect">
            <a:avLst/>
          </a:prstGeom>
          <a:noFill/>
        </p:spPr>
        <p:txBody>
          <a:bodyPr wrap="square" rtlCol="0">
            <a:spAutoFit/>
          </a:bodyPr>
          <a:lstStyle/>
          <a:p>
            <a:pPr algn="r">
              <a:lnSpc>
                <a:spcPct val="130000"/>
              </a:lnSpc>
            </a:pPr>
            <a:r>
              <a:rPr lang="zh-CN" altLang="en-US" sz="1400" dirty="0">
                <a:solidFill>
                  <a:schemeClr val="tx1">
                    <a:lumMod val="65000"/>
                    <a:lumOff val="35000"/>
                  </a:schemeClr>
                </a:solidFill>
                <a:latin typeface="+mn-ea"/>
                <a:sym typeface="Arial" panose="020B0604020202020204" pitchFamily="34" charset="0"/>
              </a:rPr>
              <a:t>不动产、厂房和设备净值除以资产</a:t>
            </a:r>
            <a:endParaRPr lang="zh-CN" altLang="en-US" sz="1400" dirty="0">
              <a:solidFill>
                <a:schemeClr val="tx1">
                  <a:lumMod val="65000"/>
                  <a:lumOff val="35000"/>
                </a:schemeClr>
              </a:solidFill>
              <a:latin typeface="+mn-ea"/>
              <a:sym typeface="Arial" panose="020B0604020202020204" pitchFamily="34" charset="0"/>
            </a:endParaRPr>
          </a:p>
        </p:txBody>
      </p:sp>
      <p:sp>
        <p:nvSpPr>
          <p:cNvPr id="37" name="矩形: 圆角 36"/>
          <p:cNvSpPr/>
          <p:nvPr/>
        </p:nvSpPr>
        <p:spPr>
          <a:xfrm>
            <a:off x="929019" y="3465961"/>
            <a:ext cx="2880000"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盈利能力</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38" name="文本框 37"/>
          <p:cNvSpPr txBox="1"/>
          <p:nvPr/>
        </p:nvSpPr>
        <p:spPr>
          <a:xfrm>
            <a:off x="809646" y="4065438"/>
            <a:ext cx="3082639" cy="346570"/>
          </a:xfrm>
          <a:prstGeom prst="rect">
            <a:avLst/>
          </a:prstGeom>
          <a:noFill/>
        </p:spPr>
        <p:txBody>
          <a:bodyPr wrap="square" rtlCol="0">
            <a:spAutoFit/>
          </a:bodyPr>
          <a:lstStyle/>
          <a:p>
            <a:pPr algn="r">
              <a:lnSpc>
                <a:spcPct val="130000"/>
              </a:lnSpc>
            </a:pPr>
            <a:r>
              <a:rPr lang="zh-CN" altLang="en-US" sz="1400" dirty="0">
                <a:solidFill>
                  <a:schemeClr val="tx1">
                    <a:lumMod val="65000"/>
                    <a:lumOff val="35000"/>
                  </a:schemeClr>
                </a:solidFill>
                <a:latin typeface="+mn-ea"/>
                <a:sym typeface="Arial" panose="020B0604020202020204" pitchFamily="34" charset="0"/>
              </a:rPr>
              <a:t>折旧前营业收入</a:t>
            </a:r>
            <a:r>
              <a:rPr lang="en-US" altLang="zh-CN" sz="1400" dirty="0">
                <a:solidFill>
                  <a:schemeClr val="tx1">
                    <a:lumMod val="65000"/>
                    <a:lumOff val="35000"/>
                  </a:schemeClr>
                </a:solidFill>
                <a:latin typeface="+mn-ea"/>
                <a:sym typeface="Arial" panose="020B0604020202020204" pitchFamily="34" charset="0"/>
              </a:rPr>
              <a:t>/</a:t>
            </a:r>
            <a:r>
              <a:rPr lang="zh-CN" altLang="en-US" sz="1400" dirty="0">
                <a:solidFill>
                  <a:schemeClr val="tx1">
                    <a:lumMod val="65000"/>
                    <a:lumOff val="35000"/>
                  </a:schemeClr>
                </a:solidFill>
                <a:latin typeface="+mn-ea"/>
                <a:sym typeface="Arial" panose="020B0604020202020204" pitchFamily="34" charset="0"/>
              </a:rPr>
              <a:t>资产衡量盈利能力</a:t>
            </a:r>
            <a:endParaRPr lang="zh-CN" altLang="en-US" sz="1400" dirty="0">
              <a:solidFill>
                <a:schemeClr val="tx1">
                  <a:lumMod val="65000"/>
                  <a:lumOff val="35000"/>
                </a:schemeClr>
              </a:solidFill>
              <a:latin typeface="+mn-ea"/>
              <a:sym typeface="Arial" panose="020B0604020202020204" pitchFamily="34" charset="0"/>
            </a:endParaRPr>
          </a:p>
        </p:txBody>
      </p:sp>
      <p:sp>
        <p:nvSpPr>
          <p:cNvPr id="41" name="矩形: 圆角 40"/>
          <p:cNvSpPr/>
          <p:nvPr/>
        </p:nvSpPr>
        <p:spPr>
          <a:xfrm>
            <a:off x="1364713" y="4894152"/>
            <a:ext cx="2520000"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公司规模</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42" name="文本框 41"/>
          <p:cNvSpPr txBox="1"/>
          <p:nvPr/>
        </p:nvSpPr>
        <p:spPr>
          <a:xfrm>
            <a:off x="1342064" y="5503631"/>
            <a:ext cx="2632813" cy="626646"/>
          </a:xfrm>
          <a:prstGeom prst="rect">
            <a:avLst/>
          </a:prstGeom>
          <a:noFill/>
        </p:spPr>
        <p:txBody>
          <a:bodyPr wrap="square" rtlCol="0">
            <a:spAutoFit/>
          </a:bodyPr>
          <a:lstStyle/>
          <a:p>
            <a:pPr algn="r">
              <a:lnSpc>
                <a:spcPct val="130000"/>
              </a:lnSpc>
            </a:pPr>
            <a:r>
              <a:rPr lang="en-US" altLang="zh-CN" sz="1400" dirty="0">
                <a:solidFill>
                  <a:schemeClr val="tx1">
                    <a:lumMod val="65000"/>
                    <a:lumOff val="35000"/>
                  </a:schemeClr>
                </a:solidFill>
                <a:latin typeface="+mn-ea"/>
                <a:sym typeface="Arial" panose="020B0604020202020204" pitchFamily="34" charset="0"/>
              </a:rPr>
              <a:t>Log(S)</a:t>
            </a:r>
            <a:r>
              <a:rPr lang="zh-CN" altLang="en-US" sz="1400" dirty="0">
                <a:solidFill>
                  <a:schemeClr val="tx1">
                    <a:lumMod val="65000"/>
                    <a:lumOff val="35000"/>
                  </a:schemeClr>
                </a:solidFill>
                <a:latin typeface="+mn-ea"/>
                <a:sym typeface="Arial" panose="020B0604020202020204" pitchFamily="34" charset="0"/>
              </a:rPr>
              <a:t>：净销售额的对数衡量公司规模</a:t>
            </a:r>
            <a:endParaRPr lang="zh-CN" altLang="en-US" sz="1400" dirty="0">
              <a:solidFill>
                <a:schemeClr val="tx1">
                  <a:lumMod val="65000"/>
                  <a:lumOff val="35000"/>
                </a:schemeClr>
              </a:solidFill>
              <a:latin typeface="+mn-ea"/>
              <a:sym typeface="Arial" panose="020B0604020202020204" pitchFamily="34" charset="0"/>
            </a:endParaRPr>
          </a:p>
        </p:txBody>
      </p:sp>
      <p:sp>
        <p:nvSpPr>
          <p:cNvPr id="44" name="矩形: 圆角 43"/>
          <p:cNvSpPr/>
          <p:nvPr/>
        </p:nvSpPr>
        <p:spPr>
          <a:xfrm flipH="1">
            <a:off x="8402723" y="2207643"/>
            <a:ext cx="2965869"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股息与市场净资产之比</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45" name="文本框 44"/>
          <p:cNvSpPr txBox="1"/>
          <p:nvPr/>
        </p:nvSpPr>
        <p:spPr>
          <a:xfrm flipH="1">
            <a:off x="8436242" y="2794600"/>
            <a:ext cx="3212129" cy="626646"/>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mn-ea"/>
                <a:sym typeface="Arial" panose="020B0604020202020204" pitchFamily="34" charset="0"/>
              </a:rPr>
              <a:t>股息除以市场净资产价值，被视为投资机会的代表</a:t>
            </a:r>
            <a:endParaRPr lang="zh-CN" altLang="en-US" sz="1400" dirty="0">
              <a:solidFill>
                <a:schemeClr val="tx1">
                  <a:lumMod val="65000"/>
                  <a:lumOff val="35000"/>
                </a:schemeClr>
              </a:solidFill>
              <a:latin typeface="+mn-ea"/>
              <a:sym typeface="Arial" panose="020B0604020202020204" pitchFamily="34" charset="0"/>
            </a:endParaRPr>
          </a:p>
        </p:txBody>
      </p:sp>
      <p:sp>
        <p:nvSpPr>
          <p:cNvPr id="46" name="矩形: 圆角 45"/>
          <p:cNvSpPr/>
          <p:nvPr/>
        </p:nvSpPr>
        <p:spPr>
          <a:xfrm flipH="1">
            <a:off x="7940232" y="4961695"/>
            <a:ext cx="2917266"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股息与研究与开发之比</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47" name="文本框 46"/>
          <p:cNvSpPr txBox="1"/>
          <p:nvPr/>
        </p:nvSpPr>
        <p:spPr>
          <a:xfrm flipH="1">
            <a:off x="7930449" y="5591402"/>
            <a:ext cx="3076882" cy="626646"/>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mn-ea"/>
                <a:sym typeface="Arial" panose="020B0604020202020204" pitchFamily="34" charset="0"/>
              </a:rPr>
              <a:t>股息除以研究与开发费用，被视为投资机会的代表</a:t>
            </a:r>
            <a:endParaRPr lang="zh-CN" altLang="en-US" sz="1400" dirty="0">
              <a:solidFill>
                <a:schemeClr val="tx1">
                  <a:lumMod val="65000"/>
                  <a:lumOff val="35000"/>
                </a:schemeClr>
              </a:solidFill>
              <a:latin typeface="+mn-ea"/>
              <a:sym typeface="Arial" panose="020B0604020202020204" pitchFamily="34" charset="0"/>
            </a:endParaRPr>
          </a:p>
        </p:txBody>
      </p:sp>
      <p:sp>
        <p:nvSpPr>
          <p:cNvPr id="48" name="矩形: 圆角 47"/>
          <p:cNvSpPr/>
          <p:nvPr/>
        </p:nvSpPr>
        <p:spPr>
          <a:xfrm flipH="1">
            <a:off x="8619158" y="3538851"/>
            <a:ext cx="1669392"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折旧</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49" name="文本框 48"/>
          <p:cNvSpPr txBox="1"/>
          <p:nvPr/>
        </p:nvSpPr>
        <p:spPr>
          <a:xfrm flipH="1">
            <a:off x="8541747" y="4085652"/>
            <a:ext cx="3050870" cy="626646"/>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mn-ea"/>
                <a:sym typeface="Arial" panose="020B0604020202020204" pitchFamily="34" charset="0"/>
              </a:rPr>
              <a:t>折旧除以资产，被视为非债务税盾的代表</a:t>
            </a:r>
            <a:endParaRPr lang="zh-CN" altLang="en-US" sz="1400" dirty="0">
              <a:solidFill>
                <a:schemeClr val="tx1">
                  <a:lumMod val="65000"/>
                  <a:lumOff val="35000"/>
                </a:schemeClr>
              </a:solidFill>
              <a:latin typeface="+mn-ea"/>
              <a:sym typeface="Arial" panose="020B0604020202020204" pitchFamily="34" charset="0"/>
            </a:endParaRPr>
          </a:p>
        </p:txBody>
      </p:sp>
      <p:cxnSp>
        <p:nvCxnSpPr>
          <p:cNvPr id="24" name="直接连接符 23"/>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单变量回归</a:t>
            </a:r>
            <a:endParaRPr lang="zh-CN" altLang="en-US" sz="2400" b="1" dirty="0">
              <a:solidFill>
                <a:schemeClr val="accent1"/>
              </a:solidFill>
              <a:latin typeface="+mj-ea"/>
              <a:ea typeface="+mj-ea"/>
            </a:endParaRPr>
          </a:p>
        </p:txBody>
      </p:sp>
      <p:pic>
        <p:nvPicPr>
          <p:cNvPr id="26" name="图片 25"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6" name="矩形: 圆角 5"/>
          <p:cNvSpPr/>
          <p:nvPr/>
        </p:nvSpPr>
        <p:spPr>
          <a:xfrm>
            <a:off x="2319813" y="958776"/>
            <a:ext cx="1880043"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市净率</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nvSpPr>
        <p:spPr>
          <a:xfrm>
            <a:off x="432658" y="1611626"/>
            <a:ext cx="3872722" cy="307777"/>
          </a:xfrm>
          <a:prstGeom prst="rect">
            <a:avLst/>
          </a:prstGeom>
          <a:noFill/>
        </p:spPr>
        <p:txBody>
          <a:bodyPr wrap="square" rtlCol="0">
            <a:spAutoFit/>
          </a:bodyPr>
          <a:lstStyle/>
          <a:p>
            <a:pPr algn="r"/>
            <a:r>
              <a:rPr lang="zh-CN" altLang="en-US" sz="1400" dirty="0">
                <a:latin typeface="+mn-ea"/>
                <a:cs typeface="Times New Roman" panose="02020603050405020304" pitchFamily="18" charset="0"/>
              </a:rPr>
              <a:t>（资产</a:t>
            </a:r>
            <a:r>
              <a:rPr lang="en-US" altLang="zh-CN" sz="1400" dirty="0">
                <a:latin typeface="+mn-ea"/>
                <a:cs typeface="Times New Roman" panose="02020603050405020304" pitchFamily="18" charset="0"/>
              </a:rPr>
              <a:t>-</a:t>
            </a:r>
            <a:r>
              <a:rPr lang="zh-CN" altLang="en-US" sz="1400" dirty="0">
                <a:latin typeface="+mn-ea"/>
                <a:cs typeface="Times New Roman" panose="02020603050405020304" pitchFamily="18" charset="0"/>
              </a:rPr>
              <a:t>账面权益</a:t>
            </a:r>
            <a:r>
              <a:rPr lang="en-US" altLang="zh-CN" sz="1400" dirty="0">
                <a:latin typeface="+mn-ea"/>
                <a:cs typeface="Times New Roman" panose="02020603050405020304" pitchFamily="18" charset="0"/>
              </a:rPr>
              <a:t>+</a:t>
            </a:r>
            <a:r>
              <a:rPr lang="zh-CN" altLang="en-US" sz="1400" dirty="0">
                <a:latin typeface="+mn-ea"/>
                <a:cs typeface="Times New Roman" panose="02020603050405020304" pitchFamily="18" charset="0"/>
              </a:rPr>
              <a:t>市场权益）</a:t>
            </a:r>
            <a:r>
              <a:rPr lang="en-US" altLang="zh-CN" sz="1400" dirty="0">
                <a:latin typeface="+mn-ea"/>
                <a:cs typeface="Times New Roman" panose="02020603050405020304" pitchFamily="18" charset="0"/>
              </a:rPr>
              <a:t>/</a:t>
            </a:r>
            <a:r>
              <a:rPr lang="zh-CN" altLang="en-US" sz="1400" dirty="0">
                <a:latin typeface="+mn-ea"/>
                <a:cs typeface="Times New Roman" panose="02020603050405020304" pitchFamily="18" charset="0"/>
              </a:rPr>
              <a:t>资产</a:t>
            </a:r>
            <a:endParaRPr lang="en-US" altLang="zh-CN" sz="1400" dirty="0">
              <a:latin typeface="+mn-ea"/>
              <a:cs typeface="Times New Roman" panose="02020603050405020304" pitchFamily="18" charset="0"/>
            </a:endParaRPr>
          </a:p>
        </p:txBody>
      </p:sp>
      <p:sp>
        <p:nvSpPr>
          <p:cNvPr id="10" name="矩形: 圆角 9"/>
          <p:cNvSpPr/>
          <p:nvPr/>
        </p:nvSpPr>
        <p:spPr>
          <a:xfrm flipH="1">
            <a:off x="7791019" y="1006765"/>
            <a:ext cx="2974835" cy="504000"/>
          </a:xfrm>
          <a:prstGeom prst="roundRect">
            <a:avLst>
              <a:gd name="adj" fmla="val 50000"/>
            </a:avLst>
          </a:prstGeom>
          <a:gradFill>
            <a:gsLst>
              <a:gs pos="0">
                <a:srgbClr val="C97B7D"/>
              </a:gs>
              <a:gs pos="62000">
                <a:srgbClr val="AB393C"/>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rial" panose="020B0604020202020204" pitchFamily="34" charset="0"/>
                <a:ea typeface="微软雅黑" panose="020B0503020204020204" charset="-122"/>
                <a:sym typeface="Arial" panose="020B0604020202020204" pitchFamily="34" charset="0"/>
              </a:rPr>
              <a:t>股息与账面净资产之比</a:t>
            </a:r>
            <a:endParaRPr lang="zh-CN" altLang="en-US" sz="2000" dirty="0">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nvSpPr>
        <p:spPr>
          <a:xfrm flipH="1">
            <a:off x="7791019" y="1620822"/>
            <a:ext cx="3952146" cy="625171"/>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mn-ea"/>
                <a:sym typeface="Arial" panose="020B0604020202020204" pitchFamily="34" charset="0"/>
              </a:rPr>
              <a:t>股息除以账面净资产价值，被视为盈利能力的代表</a:t>
            </a:r>
            <a:endParaRPr lang="zh-CN" altLang="en-US" sz="1400" dirty="0">
              <a:solidFill>
                <a:schemeClr val="tx1">
                  <a:lumMod val="65000"/>
                  <a:lumOff val="35000"/>
                </a:schemeClr>
              </a:solidFill>
              <a:latin typeface="+mn-ea"/>
              <a:sym typeface="Arial" panose="020B0604020202020204" pitchFamily="34"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815" y="1112208"/>
            <a:ext cx="3267105" cy="1013145"/>
          </a:xfrm>
          <a:prstGeom prst="rect">
            <a:avLst/>
          </a:prstGeom>
        </p:spPr>
      </p:pic>
      <p:grpSp>
        <p:nvGrpSpPr>
          <p:cNvPr id="21" name="组合 20"/>
          <p:cNvGrpSpPr/>
          <p:nvPr/>
        </p:nvGrpSpPr>
        <p:grpSpPr>
          <a:xfrm>
            <a:off x="868541" y="6268214"/>
            <a:ext cx="2957951" cy="391564"/>
            <a:chOff x="936688" y="6332754"/>
            <a:chExt cx="2590985" cy="346570"/>
          </a:xfrm>
        </p:grpSpPr>
        <p:sp>
          <p:nvSpPr>
            <p:cNvPr id="19" name="矩形: 圆角 18"/>
            <p:cNvSpPr/>
            <p:nvPr/>
          </p:nvSpPr>
          <p:spPr>
            <a:xfrm>
              <a:off x="961079" y="6332754"/>
              <a:ext cx="2455452" cy="3465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文本框 33"/>
            <p:cNvSpPr txBox="1"/>
            <p:nvPr/>
          </p:nvSpPr>
          <p:spPr>
            <a:xfrm>
              <a:off x="936688" y="6362849"/>
              <a:ext cx="2590985" cy="307777"/>
            </a:xfrm>
            <a:prstGeom prst="rect">
              <a:avLst/>
            </a:prstGeom>
            <a:noFill/>
          </p:spPr>
          <p:txBody>
            <a:bodyPr wrap="square">
              <a:spAutoFit/>
            </a:bodyPr>
            <a:lstStyle/>
            <a:p>
              <a:pPr algn="ctr"/>
              <a:r>
                <a:rPr lang="en-US" altLang="zh-CN" sz="1400" b="1" dirty="0">
                  <a:effectLst/>
                  <a:latin typeface="+mn-ea"/>
                  <a:cs typeface="Times New Roman" panose="02020603050405020304" pitchFamily="18" charset="0"/>
                </a:rPr>
                <a:t> </a:t>
              </a:r>
              <a:r>
                <a:rPr lang="en-US" altLang="zh-CN" sz="1400" b="1" dirty="0" err="1">
                  <a:effectLst/>
                  <a:latin typeface="+mn-ea"/>
                  <a:cs typeface="Times New Roman" panose="02020603050405020304" pitchFamily="18" charset="0"/>
                </a:rPr>
                <a:t>Rajan</a:t>
              </a:r>
              <a:r>
                <a:rPr lang="en-US" altLang="zh-CN" sz="1400" b="1" dirty="0">
                  <a:effectLst/>
                  <a:latin typeface="+mn-ea"/>
                  <a:cs typeface="Times New Roman" panose="02020603050405020304" pitchFamily="18" charset="0"/>
                </a:rPr>
                <a:t> </a:t>
              </a:r>
              <a:r>
                <a:rPr lang="zh-CN" altLang="zh-CN" sz="1400" b="1" dirty="0">
                  <a:effectLst/>
                  <a:latin typeface="+mn-ea"/>
                  <a:cs typeface="Times New Roman" panose="02020603050405020304" pitchFamily="18" charset="0"/>
                </a:rPr>
                <a:t>和</a:t>
              </a:r>
              <a:r>
                <a:rPr lang="en-US" altLang="zh-CN" sz="1400" b="1" dirty="0">
                  <a:effectLst/>
                  <a:latin typeface="+mn-ea"/>
                  <a:cs typeface="Times New Roman" panose="02020603050405020304" pitchFamily="18" charset="0"/>
                </a:rPr>
                <a:t> Zingales</a:t>
              </a:r>
              <a:r>
                <a:rPr lang="zh-CN" altLang="zh-CN" sz="1400" b="1" dirty="0">
                  <a:effectLst/>
                  <a:latin typeface="+mn-ea"/>
                  <a:cs typeface="Times New Roman" panose="02020603050405020304" pitchFamily="18" charset="0"/>
                </a:rPr>
                <a:t>（</a:t>
              </a:r>
              <a:r>
                <a:rPr lang="en-US" altLang="zh-CN" sz="1400" b="1" dirty="0">
                  <a:effectLst/>
                  <a:latin typeface="+mn-ea"/>
                  <a:cs typeface="Times New Roman" panose="02020603050405020304" pitchFamily="18" charset="0"/>
                </a:rPr>
                <a:t>1995 </a:t>
              </a:r>
              <a:r>
                <a:rPr lang="zh-CN" altLang="zh-CN" sz="1400" b="1" dirty="0">
                  <a:effectLst/>
                  <a:latin typeface="+mn-ea"/>
                  <a:cs typeface="Times New Roman" panose="02020603050405020304" pitchFamily="18" charset="0"/>
                </a:rPr>
                <a:t>年）</a:t>
              </a:r>
              <a:endParaRPr lang="zh-CN" altLang="en-US" sz="1400" b="1" dirty="0">
                <a:latin typeface="+mn-ea"/>
              </a:endParaRPr>
            </a:p>
          </p:txBody>
        </p:sp>
      </p:grpSp>
      <p:grpSp>
        <p:nvGrpSpPr>
          <p:cNvPr id="22" name="组合 21"/>
          <p:cNvGrpSpPr/>
          <p:nvPr/>
        </p:nvGrpSpPr>
        <p:grpSpPr>
          <a:xfrm>
            <a:off x="8490465" y="6325228"/>
            <a:ext cx="2553253" cy="346570"/>
            <a:chOff x="8941313" y="6332754"/>
            <a:chExt cx="2553253" cy="346570"/>
          </a:xfrm>
        </p:grpSpPr>
        <p:sp>
          <p:nvSpPr>
            <p:cNvPr id="144" name="矩形: 圆角 143"/>
            <p:cNvSpPr/>
            <p:nvPr/>
          </p:nvSpPr>
          <p:spPr>
            <a:xfrm>
              <a:off x="8965703" y="6332754"/>
              <a:ext cx="2455452" cy="3465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5" name="文本框 144"/>
            <p:cNvSpPr txBox="1"/>
            <p:nvPr/>
          </p:nvSpPr>
          <p:spPr>
            <a:xfrm>
              <a:off x="8941313" y="6362849"/>
              <a:ext cx="2553253" cy="307777"/>
            </a:xfrm>
            <a:prstGeom prst="rect">
              <a:avLst/>
            </a:prstGeom>
            <a:noFill/>
          </p:spPr>
          <p:txBody>
            <a:bodyPr wrap="square">
              <a:spAutoFit/>
            </a:bodyPr>
            <a:lstStyle/>
            <a:p>
              <a:pPr algn="ctr"/>
              <a:r>
                <a:rPr lang="pt-BR" altLang="zh-CN" sz="1400" b="1" dirty="0">
                  <a:effectLst/>
                  <a:latin typeface="+mn-ea"/>
                  <a:cs typeface="Times New Roman" panose="02020603050405020304" pitchFamily="18" charset="0"/>
                </a:rPr>
                <a:t> Fama </a:t>
              </a:r>
              <a:r>
                <a:rPr lang="zh-CN" altLang="pt-BR" sz="1400" b="1" dirty="0">
                  <a:effectLst/>
                  <a:latin typeface="+mn-ea"/>
                  <a:cs typeface="Times New Roman" panose="02020603050405020304" pitchFamily="18" charset="0"/>
                </a:rPr>
                <a:t>和 </a:t>
              </a:r>
              <a:r>
                <a:rPr lang="pt-BR" altLang="zh-CN" sz="1400" b="1" dirty="0">
                  <a:effectLst/>
                  <a:latin typeface="+mn-ea"/>
                  <a:cs typeface="Times New Roman" panose="02020603050405020304" pitchFamily="18" charset="0"/>
                </a:rPr>
                <a:t>French</a:t>
              </a:r>
              <a:r>
                <a:rPr lang="zh-CN" altLang="pt-BR" sz="1400" b="1" dirty="0">
                  <a:effectLst/>
                  <a:latin typeface="+mn-ea"/>
                  <a:cs typeface="Times New Roman" panose="02020603050405020304" pitchFamily="18" charset="0"/>
                </a:rPr>
                <a:t>（</a:t>
              </a:r>
              <a:r>
                <a:rPr lang="pt-BR" altLang="zh-CN" sz="1400" b="1" dirty="0">
                  <a:effectLst/>
                  <a:latin typeface="+mn-ea"/>
                  <a:cs typeface="Times New Roman" panose="02020603050405020304" pitchFamily="18" charset="0"/>
                </a:rPr>
                <a:t>2000 </a:t>
              </a:r>
              <a:r>
                <a:rPr lang="zh-CN" altLang="pt-BR" sz="1400" b="1" dirty="0">
                  <a:effectLst/>
                  <a:latin typeface="+mn-ea"/>
                  <a:cs typeface="Times New Roman" panose="02020603050405020304" pitchFamily="18" charset="0"/>
                </a:rPr>
                <a:t>年）</a:t>
              </a:r>
              <a:endParaRPr lang="zh-CN" altLang="pt-BR" sz="1400" b="1" dirty="0">
                <a:effectLst/>
                <a:latin typeface="+mn-ea"/>
                <a:cs typeface="Times New Roman" panose="02020603050405020304" pitchFamily="18"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7015220" cy="461665"/>
          </a:xfrm>
          <a:prstGeom prst="rect">
            <a:avLst/>
          </a:prstGeom>
          <a:noFill/>
        </p:spPr>
        <p:txBody>
          <a:bodyPr wrap="square" rtlCol="0">
            <a:spAutoFit/>
          </a:bodyPr>
          <a:lstStyle/>
          <a:p>
            <a:r>
              <a:rPr lang="zh-CN" altLang="en-US" sz="2400" b="1" dirty="0">
                <a:solidFill>
                  <a:schemeClr val="bg1"/>
                </a:solidFill>
                <a:latin typeface="+mj-ea"/>
                <a:ea typeface="+mj-ea"/>
              </a:rPr>
              <a:t>账面杠杆率对资本结构决定因素的单变量回归结果</a:t>
            </a:r>
            <a:endParaRPr lang="zh-CN" altLang="en-US" sz="2400" b="1" dirty="0">
              <a:solidFill>
                <a:schemeClr val="bg1"/>
              </a:solidFill>
              <a:latin typeface="+mj-ea"/>
              <a:ea typeface="+mj-ea"/>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0" y="6789171"/>
            <a:ext cx="12192000" cy="72000"/>
          </a:xfrm>
          <a:prstGeom prst="rect">
            <a:avLst/>
          </a:prstGeom>
          <a:solidFill>
            <a:srgbClr val="990000"/>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2122" r="5920"/>
          <a:stretch>
            <a:fillRect/>
          </a:stretch>
        </p:blipFill>
        <p:spPr>
          <a:xfrm>
            <a:off x="385321" y="1367569"/>
            <a:ext cx="5631993" cy="3306666"/>
          </a:xfrm>
          <a:prstGeom prst="rect">
            <a:avLst/>
          </a:prstGeom>
        </p:spPr>
      </p:pic>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r="2532"/>
          <a:stretch>
            <a:fillRect/>
          </a:stretch>
        </p:blipFill>
        <p:spPr>
          <a:xfrm>
            <a:off x="6235321" y="1374740"/>
            <a:ext cx="5588758" cy="3281550"/>
          </a:xfrm>
          <a:prstGeom prst="rect">
            <a:avLst/>
          </a:prstGeom>
        </p:spPr>
      </p:pic>
      <p:grpSp>
        <p:nvGrpSpPr>
          <p:cNvPr id="10" name="组合 9"/>
          <p:cNvGrpSpPr/>
          <p:nvPr/>
        </p:nvGrpSpPr>
        <p:grpSpPr>
          <a:xfrm>
            <a:off x="6375862" y="4805013"/>
            <a:ext cx="5511948" cy="1678911"/>
            <a:chOff x="6375862" y="4904769"/>
            <a:chExt cx="5511948" cy="1678911"/>
          </a:xfrm>
        </p:grpSpPr>
        <p:sp>
          <p:nvSpPr>
            <p:cNvPr id="19" name="矩形: 圆角 18"/>
            <p:cNvSpPr/>
            <p:nvPr/>
          </p:nvSpPr>
          <p:spPr>
            <a:xfrm>
              <a:off x="6375862" y="4904769"/>
              <a:ext cx="5511948" cy="1678911"/>
            </a:xfrm>
            <a:prstGeom prst="roundRect">
              <a:avLst>
                <a:gd name="adj" fmla="val 9114"/>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603242" y="5028285"/>
              <a:ext cx="4402809" cy="1341842"/>
            </a:xfrm>
            <a:prstGeom prst="rect">
              <a:avLst/>
            </a:prstGeom>
            <a:noFill/>
          </p:spPr>
          <p:txBody>
            <a:bodyPr wrap="square" rtlCol="0">
              <a:spAutoFit/>
            </a:bodyPr>
            <a:lstStyle/>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D/BE</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股息</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账面净资产价值</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D/ME</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股息</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市场净资产价值</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err="1">
                  <a:latin typeface="Consolas" panose="020B0609020204030204" pitchFamily="49" charset="0"/>
                  <a:ea typeface="宋体" panose="02010600030101010101" pitchFamily="2" charset="-122"/>
                  <a:cs typeface="Times New Roman" panose="02020603050405020304" pitchFamily="18" charset="0"/>
                </a:rPr>
                <a:t>Dp</a:t>
              </a: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/A</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折旧</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资产</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RD/A</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研发与支出费用</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资产</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 name="组合 8"/>
          <p:cNvGrpSpPr/>
          <p:nvPr/>
        </p:nvGrpSpPr>
        <p:grpSpPr>
          <a:xfrm>
            <a:off x="428555" y="4805013"/>
            <a:ext cx="5667445" cy="1678911"/>
            <a:chOff x="402064" y="4904509"/>
            <a:chExt cx="5667445" cy="1678911"/>
          </a:xfrm>
        </p:grpSpPr>
        <p:sp>
          <p:nvSpPr>
            <p:cNvPr id="8" name="矩形: 圆角 7"/>
            <p:cNvSpPr/>
            <p:nvPr/>
          </p:nvSpPr>
          <p:spPr>
            <a:xfrm>
              <a:off x="402064" y="4904509"/>
              <a:ext cx="5667445" cy="1678911"/>
            </a:xfrm>
            <a:prstGeom prst="roundRect">
              <a:avLst>
                <a:gd name="adj" fmla="val 9114"/>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63056" y="5028025"/>
              <a:ext cx="5467241" cy="1341842"/>
            </a:xfrm>
            <a:prstGeom prst="rect">
              <a:avLst/>
            </a:prstGeom>
            <a:noFill/>
          </p:spPr>
          <p:txBody>
            <a:bodyPr wrap="square" rtlCol="0">
              <a:spAutoFit/>
            </a:bodyPr>
            <a:lstStyle/>
            <a:p>
              <a:pPr>
                <a:lnSpc>
                  <a:spcPct val="130000"/>
                </a:lnSpc>
              </a:pPr>
              <a:r>
                <a:rPr lang="en-US" altLang="zh-CN" sz="1600" b="1" i="1" dirty="0">
                  <a:latin typeface="Consolas" panose="020B0609020204030204" pitchFamily="49" charset="0"/>
                  <a:ea typeface="Microsoft Sans Serif" panose="020B0604020202020204" pitchFamily="34" charset="0"/>
                  <a:cs typeface="Microsoft Sans Serif" panose="020B0604020202020204" pitchFamily="34" charset="0"/>
                </a:rPr>
                <a:t>M/B</a:t>
              </a:r>
              <a:r>
                <a:rPr lang="zh-CN" altLang="en-US" sz="1600" b="1" i="1" dirty="0">
                  <a:latin typeface="Consolas" panose="020B0609020204030204" pitchFamily="49" charset="0"/>
                  <a:ea typeface="宋体" panose="02010600030101010101" pitchFamily="2" charset="-122"/>
                  <a:cs typeface="Microsoft Sans Serif" panose="020B0604020202020204" pitchFamily="34" charset="0"/>
                </a:rPr>
                <a:t>：     </a:t>
              </a:r>
              <a:r>
                <a:rPr lang="zh-CN" altLang="en-US" sz="1600" dirty="0">
                  <a:latin typeface="宋体" panose="02010600030101010101" pitchFamily="2" charset="-122"/>
                  <a:ea typeface="宋体" panose="02010600030101010101" pitchFamily="2" charset="-122"/>
                  <a:cs typeface="Times New Roman" panose="02020603050405020304" pitchFamily="18" charset="0"/>
                </a:rPr>
                <a:t>市净率（资产</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账面权益</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市场权益）</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资产</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PPE/A</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   </a:t>
              </a:r>
              <a:r>
                <a:rPr lang="zh-CN" altLang="en-US" sz="1600" dirty="0">
                  <a:latin typeface="宋体" panose="02010600030101010101" pitchFamily="2" charset="-122"/>
                  <a:ea typeface="宋体" panose="02010600030101010101" pitchFamily="2" charset="-122"/>
                  <a:cs typeface="Times New Roman" panose="02020603050405020304" pitchFamily="18" charset="0"/>
                </a:rPr>
                <a:t>固定资产指标（不动产</a:t>
              </a:r>
              <a:r>
                <a:rPr lang="en-US" altLang="zh-CN" sz="1600" dirty="0">
                  <a:latin typeface="宋体" panose="02010600030101010101" pitchFamily="2" charset="-122"/>
                  <a:ea typeface="宋体" panose="02010600030101010101" pitchFamily="2" charset="-122"/>
                  <a:cs typeface="Times New Roman" panose="02020603050405020304" pitchFamily="18" charset="0"/>
                </a:rPr>
                <a:t>&amp;</a:t>
              </a:r>
              <a:r>
                <a:rPr lang="zh-CN" altLang="en-US" sz="1600" dirty="0">
                  <a:latin typeface="宋体" panose="02010600030101010101" pitchFamily="2" charset="-122"/>
                  <a:ea typeface="宋体" panose="02010600030101010101" pitchFamily="2" charset="-122"/>
                  <a:cs typeface="Times New Roman" panose="02020603050405020304" pitchFamily="18" charset="0"/>
                </a:rPr>
                <a:t>厂房</a:t>
              </a:r>
              <a:r>
                <a:rPr lang="en-US" altLang="zh-CN" sz="1600" dirty="0">
                  <a:latin typeface="宋体" panose="02010600030101010101" pitchFamily="2" charset="-122"/>
                  <a:ea typeface="宋体" panose="02010600030101010101" pitchFamily="2" charset="-122"/>
                  <a:cs typeface="Times New Roman" panose="02020603050405020304" pitchFamily="18" charset="0"/>
                </a:rPr>
                <a:t>&amp;</a:t>
              </a:r>
              <a:r>
                <a:rPr lang="zh-CN" altLang="en-US" sz="1600" dirty="0">
                  <a:latin typeface="宋体" panose="02010600030101010101" pitchFamily="2" charset="-122"/>
                  <a:ea typeface="宋体" panose="02010600030101010101" pitchFamily="2" charset="-122"/>
                  <a:cs typeface="Times New Roman" panose="02020603050405020304" pitchFamily="18" charset="0"/>
                </a:rPr>
                <a:t>设备净值）</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资产</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EBITDA/A</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折旧前营业收入</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资产，衡量盈利能力</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600" b="1" i="1" dirty="0">
                  <a:latin typeface="Consolas" panose="020B0609020204030204" pitchFamily="49" charset="0"/>
                  <a:ea typeface="宋体" panose="02010600030101010101" pitchFamily="2" charset="-122"/>
                  <a:cs typeface="Times New Roman" panose="02020603050405020304" pitchFamily="18" charset="0"/>
                </a:rPr>
                <a:t>Log(S)</a:t>
              </a:r>
              <a:r>
                <a:rPr lang="zh-CN" altLang="en-US" sz="1600" b="1" i="1" dirty="0">
                  <a:latin typeface="Consolas" panose="020B0609020204030204" pitchFamily="49" charset="0"/>
                  <a:ea typeface="宋体" panose="02010600030101010101" pitchFamily="2" charset="-122"/>
                  <a:cs typeface="Times New Roman" panose="02020603050405020304" pitchFamily="18" charset="0"/>
                </a:rPr>
                <a:t>：  </a:t>
              </a:r>
              <a:r>
                <a:rPr lang="en-US" altLang="zh-CN" sz="1600" i="1" dirty="0">
                  <a:latin typeface="Consolas" panose="020B0609020204030204" pitchFamily="49" charset="0"/>
                  <a:ea typeface="宋体" panose="02010600030101010101" pitchFamily="2" charset="-122"/>
                  <a:cs typeface="Times New Roman" panose="02020603050405020304" pitchFamily="18" charset="0"/>
                </a:rPr>
                <a:t>log(</a:t>
              </a:r>
              <a:r>
                <a:rPr lang="zh-CN" altLang="en-US" sz="1600" dirty="0">
                  <a:latin typeface="宋体" panose="02010600030101010101" pitchFamily="2" charset="-122"/>
                  <a:ea typeface="宋体" panose="02010600030101010101" pitchFamily="2" charset="-122"/>
                  <a:cs typeface="Times New Roman" panose="02020603050405020304" pitchFamily="18" charset="0"/>
                </a:rPr>
                <a:t>净销售额</a:t>
              </a:r>
              <a:r>
                <a:rPr lang="en-US" altLang="zh-CN" sz="1600" i="1"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，衡量公司规模</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grpSp>
      <p:sp>
        <p:nvSpPr>
          <p:cNvPr id="12" name="文本框 11"/>
          <p:cNvSpPr txBox="1"/>
          <p:nvPr/>
        </p:nvSpPr>
        <p:spPr>
          <a:xfrm>
            <a:off x="4910732" y="667989"/>
            <a:ext cx="7098998" cy="687111"/>
          </a:xfrm>
          <a:prstGeom prst="rect">
            <a:avLst/>
          </a:prstGeom>
          <a:noFill/>
        </p:spPr>
        <p:txBody>
          <a:bodyPr wrap="square" rtlCol="0">
            <a:spAutoFit/>
          </a:bodyPr>
          <a:lstStyle/>
          <a:p>
            <a:pPr algn="r">
              <a:lnSpc>
                <a:spcPct val="130000"/>
              </a:lnSpc>
            </a:pPr>
            <a:r>
              <a:rPr lang="zh-CN" altLang="en-US" sz="1600" b="1" dirty="0">
                <a:latin typeface="宋体" panose="02010600030101010101" pitchFamily="2" charset="-122"/>
                <a:ea typeface="宋体" panose="02010600030101010101" pitchFamily="2" charset="-122"/>
                <a:cs typeface="Times New Roman" panose="02020603050405020304" pitchFamily="18" charset="0"/>
              </a:rPr>
              <a:t>实线：</a:t>
            </a:r>
            <a:r>
              <a:rPr lang="en-US" altLang="zh-CN" sz="1600" dirty="0">
                <a:latin typeface="宋体" panose="02010600030101010101" pitchFamily="2" charset="-122"/>
                <a:ea typeface="宋体" panose="02010600030101010101" pitchFamily="2" charset="-122"/>
                <a:cs typeface="Times New Roman" panose="02020603050405020304" pitchFamily="18" charset="0"/>
              </a:rPr>
              <a:t>Xt-1</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使用 </a:t>
            </a:r>
            <a:r>
              <a:rPr lang="en-US" altLang="zh-CN" sz="1600" dirty="0">
                <a:effectLst/>
                <a:latin typeface="宋体" panose="02010600030101010101" pitchFamily="2" charset="-122"/>
                <a:ea typeface="宋体" panose="02010600030101010101" pitchFamily="2" charset="-122"/>
                <a:cs typeface="Times New Roman" panose="02020603050405020304" pitchFamily="18" charset="0"/>
              </a:rPr>
              <a:t>t-1 </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年的数值</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lgn="r">
              <a:lnSpc>
                <a:spcPct val="130000"/>
              </a:lnSpc>
            </a:pPr>
            <a:r>
              <a:rPr lang="zh-CN" altLang="en-US" sz="1600" b="1" dirty="0">
                <a:latin typeface="宋体" panose="02010600030101010101" pitchFamily="2" charset="-122"/>
                <a:ea typeface="宋体" panose="02010600030101010101" pitchFamily="2" charset="-122"/>
                <a:cs typeface="Times New Roman" panose="02020603050405020304" pitchFamily="18" charset="0"/>
              </a:rPr>
              <a:t>虚线：</a:t>
            </a:r>
            <a:r>
              <a:rPr lang="en-US" altLang="zh-CN" sz="1600" dirty="0" err="1">
                <a:latin typeface="宋体" panose="02010600030101010101" pitchFamily="2" charset="-122"/>
                <a:ea typeface="宋体" panose="02010600030101010101" pitchFamily="2" charset="-122"/>
                <a:cs typeface="Times New Roman" panose="02020603050405020304" pitchFamily="18" charset="0"/>
              </a:rPr>
              <a:t>Xefwa</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dirty="0">
                <a:latin typeface="宋体" panose="02010600030101010101" pitchFamily="2" charset="-122"/>
                <a:ea typeface="宋体" panose="02010600030101010101" pitchFamily="2" charset="-122"/>
                <a:cs typeface="Times New Roman" panose="02020603050405020304" pitchFamily="18" charset="0"/>
              </a:rPr>
              <a:t>t-1</a:t>
            </a:r>
            <a:r>
              <a:rPr lang="zh-CN" altLang="en-US" sz="1600" dirty="0">
                <a:latin typeface="宋体" panose="02010600030101010101" pitchFamily="2" charset="-122"/>
                <a:ea typeface="宋体" panose="02010600030101010101" pitchFamily="2" charset="-122"/>
                <a:cs typeface="Times New Roman" panose="02020603050405020304" pitchFamily="18" charset="0"/>
              </a:rPr>
              <a:t>（加权）</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首次公开募股年至 </a:t>
            </a:r>
            <a:r>
              <a:rPr lang="en-US" altLang="zh-CN" sz="1600" dirty="0">
                <a:effectLst/>
                <a:latin typeface="宋体" panose="02010600030101010101" pitchFamily="2" charset="-122"/>
                <a:ea typeface="宋体" panose="02010600030101010101" pitchFamily="2" charset="-122"/>
                <a:cs typeface="Times New Roman" panose="02020603050405020304" pitchFamily="18" charset="0"/>
              </a:rPr>
              <a:t>t-1 </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年的外部</a:t>
            </a:r>
            <a:r>
              <a:rPr lang="zh-CN" altLang="zh-CN" sz="1600" spc="95" dirty="0">
                <a:effectLst/>
                <a:latin typeface="宋体" panose="02010600030101010101" pitchFamily="2" charset="-122"/>
                <a:ea typeface="宋体" panose="02010600030101010101" pitchFamily="2" charset="-122"/>
                <a:cs typeface="Times New Roman" panose="02020603050405020304" pitchFamily="18" charset="0"/>
              </a:rPr>
              <a:t>融资</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加权平均值</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8314" y="2303806"/>
            <a:ext cx="2868050" cy="787523"/>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加权平均市净率为负，其单变量解释力较强。</a:t>
            </a:r>
            <a:endParaRPr lang="zh-CN" altLang="en-US" sz="1600" dirty="0">
              <a:solidFill>
                <a:schemeClr val="tx1">
                  <a:lumMod val="85000"/>
                  <a:lumOff val="15000"/>
                </a:schemeClr>
              </a:solidFill>
              <a:latin typeface="+mn-ea"/>
              <a:cs typeface="+mn-ea"/>
              <a:sym typeface="Arial" panose="020B0604020202020204" pitchFamily="34" charset="0"/>
            </a:endParaRPr>
          </a:p>
        </p:txBody>
      </p:sp>
      <p:sp>
        <p:nvSpPr>
          <p:cNvPr id="3" name="文本框 2"/>
          <p:cNvSpPr txBox="1"/>
          <p:nvPr/>
        </p:nvSpPr>
        <p:spPr>
          <a:xfrm>
            <a:off x="4852969" y="2303806"/>
            <a:ext cx="2394715" cy="787523"/>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资产有形性具有正系数，解释能力较弱。</a:t>
            </a:r>
            <a:endParaRPr lang="zh-CN" altLang="en-US" sz="1600" dirty="0">
              <a:solidFill>
                <a:schemeClr val="tx1">
                  <a:lumMod val="85000"/>
                  <a:lumOff val="15000"/>
                </a:schemeClr>
              </a:solidFill>
              <a:latin typeface="+mn-ea"/>
              <a:cs typeface="+mn-ea"/>
              <a:sym typeface="Arial" panose="020B0604020202020204" pitchFamily="34" charset="0"/>
            </a:endParaRPr>
          </a:p>
        </p:txBody>
      </p:sp>
      <p:sp>
        <p:nvSpPr>
          <p:cNvPr id="4" name="文本框 3"/>
          <p:cNvSpPr txBox="1"/>
          <p:nvPr/>
        </p:nvSpPr>
        <p:spPr>
          <a:xfrm>
            <a:off x="8036308" y="2303806"/>
            <a:ext cx="3045349" cy="1156855"/>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盈利能力具有预期的负系数，并随着企业年龄的增长而不断增强解释能力，尤其是加权版本。</a:t>
            </a:r>
            <a:endParaRPr lang="zh-CN" altLang="en-US" sz="1600" dirty="0">
              <a:solidFill>
                <a:schemeClr val="tx1">
                  <a:lumMod val="85000"/>
                  <a:lumOff val="15000"/>
                </a:schemeClr>
              </a:solidFill>
              <a:latin typeface="+mn-ea"/>
              <a:cs typeface="+mn-ea"/>
              <a:sym typeface="Arial" panose="020B0604020202020204" pitchFamily="34" charset="0"/>
            </a:endParaRPr>
          </a:p>
        </p:txBody>
      </p:sp>
      <p:sp>
        <p:nvSpPr>
          <p:cNvPr id="5" name="文本框 4"/>
          <p:cNvSpPr txBox="1"/>
          <p:nvPr/>
        </p:nvSpPr>
        <p:spPr>
          <a:xfrm>
            <a:off x="1208314" y="4792888"/>
            <a:ext cx="2868049" cy="1156855"/>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规模具有预期的正系数，但在解释成立时间超过几年的公司的横截面方面能力相对较弱。</a:t>
            </a:r>
            <a:endParaRPr lang="zh-CN" altLang="en-US" sz="1600" dirty="0">
              <a:solidFill>
                <a:schemeClr val="tx1">
                  <a:lumMod val="85000"/>
                  <a:lumOff val="15000"/>
                </a:schemeClr>
              </a:solidFill>
              <a:latin typeface="+mn-ea"/>
              <a:cs typeface="+mn-ea"/>
              <a:sym typeface="Arial" panose="020B0604020202020204" pitchFamily="34" charset="0"/>
            </a:endParaRPr>
          </a:p>
        </p:txBody>
      </p:sp>
      <p:sp>
        <p:nvSpPr>
          <p:cNvPr id="6" name="文本框 5"/>
          <p:cNvSpPr txBox="1"/>
          <p:nvPr/>
        </p:nvSpPr>
        <p:spPr>
          <a:xfrm>
            <a:off x="4852969" y="4792888"/>
            <a:ext cx="2394715" cy="1156855"/>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两个按比例分配的股息变量一般都具有正系数，折旧的系数不稳定。</a:t>
            </a:r>
            <a:endParaRPr lang="zh-CN" altLang="en-US" sz="1600" dirty="0">
              <a:solidFill>
                <a:schemeClr val="tx1">
                  <a:lumMod val="85000"/>
                  <a:lumOff val="15000"/>
                </a:schemeClr>
              </a:solidFill>
              <a:latin typeface="+mn-ea"/>
              <a:cs typeface="+mn-ea"/>
              <a:sym typeface="Arial" panose="020B0604020202020204" pitchFamily="34" charset="0"/>
            </a:endParaRPr>
          </a:p>
        </p:txBody>
      </p:sp>
      <p:sp>
        <p:nvSpPr>
          <p:cNvPr id="7" name="文本框 6"/>
          <p:cNvSpPr txBox="1"/>
          <p:nvPr/>
        </p:nvSpPr>
        <p:spPr>
          <a:xfrm>
            <a:off x="8115639" y="4792888"/>
            <a:ext cx="2631692" cy="418191"/>
          </a:xfrm>
          <a:prstGeom prst="rect">
            <a:avLst/>
          </a:prstGeom>
          <a:noFill/>
        </p:spPr>
        <p:txBody>
          <a:bodyPr wrap="square" rtlCol="0">
            <a:spAutoFit/>
          </a:bodyPr>
          <a:lstStyle/>
          <a:p>
            <a:pPr algn="just">
              <a:lnSpc>
                <a:spcPct val="150000"/>
              </a:lnSpc>
            </a:pPr>
            <a:r>
              <a:rPr lang="zh-CN" altLang="en-US" sz="1600" dirty="0">
                <a:solidFill>
                  <a:schemeClr val="tx1">
                    <a:lumMod val="85000"/>
                    <a:lumOff val="15000"/>
                  </a:schemeClr>
                </a:solidFill>
                <a:latin typeface="+mn-ea"/>
                <a:cs typeface="+mn-ea"/>
                <a:sym typeface="Arial" panose="020B0604020202020204" pitchFamily="34" charset="0"/>
              </a:rPr>
              <a:t>研发费用具有预期的负系数。</a:t>
            </a:r>
            <a:endParaRPr lang="zh-CN" altLang="en-US" sz="1600" dirty="0">
              <a:solidFill>
                <a:schemeClr val="tx1">
                  <a:lumMod val="85000"/>
                  <a:lumOff val="15000"/>
                </a:schemeClr>
              </a:solidFill>
              <a:latin typeface="+mn-ea"/>
              <a:cs typeface="+mn-ea"/>
              <a:sym typeface="Arial" panose="020B0604020202020204" pitchFamily="34" charset="0"/>
            </a:endParaRPr>
          </a:p>
        </p:txBody>
      </p:sp>
      <p:grpSp>
        <p:nvGrpSpPr>
          <p:cNvPr id="8" name="Group 14"/>
          <p:cNvGrpSpPr/>
          <p:nvPr/>
        </p:nvGrpSpPr>
        <p:grpSpPr>
          <a:xfrm>
            <a:off x="2439877" y="1742980"/>
            <a:ext cx="367871" cy="330474"/>
            <a:chOff x="922337" y="1337071"/>
            <a:chExt cx="301625" cy="270961"/>
          </a:xfrm>
          <a:solidFill>
            <a:srgbClr val="9A0001"/>
          </a:solidFill>
        </p:grpSpPr>
        <p:sp>
          <p:nvSpPr>
            <p:cNvPr id="9" name="Freeform 5"/>
            <p:cNvSpPr/>
            <p:nvPr/>
          </p:nvSpPr>
          <p:spPr>
            <a:xfrm>
              <a:off x="922337" y="1337071"/>
              <a:ext cx="301625" cy="257970"/>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 name="Rectangle 6"/>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Rectangle 7"/>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Rectangle 8"/>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Rectangle 9"/>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14" name="Freeform 15"/>
          <p:cNvSpPr>
            <a:spLocks noEditPoints="1"/>
          </p:cNvSpPr>
          <p:nvPr/>
        </p:nvSpPr>
        <p:spPr>
          <a:xfrm>
            <a:off x="5726003" y="1720892"/>
            <a:ext cx="400788" cy="391661"/>
          </a:xfrm>
          <a:custGeom>
            <a:avLst/>
            <a:gdLst>
              <a:gd name="connsiteX0" fmla="*/ 393353 w 605777"/>
              <a:gd name="connsiteY0" fmla="*/ 432895 h 591983"/>
              <a:gd name="connsiteX1" fmla="*/ 475196 w 605777"/>
              <a:gd name="connsiteY1" fmla="*/ 432895 h 591983"/>
              <a:gd name="connsiteX2" fmla="*/ 475196 w 605777"/>
              <a:gd name="connsiteY2" fmla="*/ 516117 h 591983"/>
              <a:gd name="connsiteX3" fmla="*/ 393353 w 605777"/>
              <a:gd name="connsiteY3" fmla="*/ 516117 h 591983"/>
              <a:gd name="connsiteX4" fmla="*/ 288520 w 605777"/>
              <a:gd name="connsiteY4" fmla="*/ 362776 h 591983"/>
              <a:gd name="connsiteX5" fmla="*/ 370363 w 605777"/>
              <a:gd name="connsiteY5" fmla="*/ 362776 h 591983"/>
              <a:gd name="connsiteX6" fmla="*/ 370363 w 605777"/>
              <a:gd name="connsiteY6" fmla="*/ 516117 h 591983"/>
              <a:gd name="connsiteX7" fmla="*/ 288520 w 605777"/>
              <a:gd name="connsiteY7" fmla="*/ 516117 h 591983"/>
              <a:gd name="connsiteX8" fmla="*/ 188055 w 605777"/>
              <a:gd name="connsiteY8" fmla="*/ 268059 h 591983"/>
              <a:gd name="connsiteX9" fmla="*/ 269898 w 605777"/>
              <a:gd name="connsiteY9" fmla="*/ 268059 h 591983"/>
              <a:gd name="connsiteX10" fmla="*/ 269898 w 605777"/>
              <a:gd name="connsiteY10" fmla="*/ 516117 h 591983"/>
              <a:gd name="connsiteX11" fmla="*/ 188055 w 605777"/>
              <a:gd name="connsiteY11" fmla="*/ 516117 h 591983"/>
              <a:gd name="connsiteX12" fmla="*/ 84602 w 605777"/>
              <a:gd name="connsiteY12" fmla="*/ 183457 h 591983"/>
              <a:gd name="connsiteX13" fmla="*/ 166445 w 605777"/>
              <a:gd name="connsiteY13" fmla="*/ 183457 h 591983"/>
              <a:gd name="connsiteX14" fmla="*/ 166445 w 605777"/>
              <a:gd name="connsiteY14" fmla="*/ 516117 h 591983"/>
              <a:gd name="connsiteX15" fmla="*/ 84602 w 605777"/>
              <a:gd name="connsiteY15" fmla="*/ 516117 h 591983"/>
              <a:gd name="connsiteX16" fmla="*/ 159368 w 605777"/>
              <a:gd name="connsiteY16" fmla="*/ 88970 h 591983"/>
              <a:gd name="connsiteX17" fmla="*/ 515339 w 605777"/>
              <a:gd name="connsiteY17" fmla="*/ 399936 h 591983"/>
              <a:gd name="connsiteX18" fmla="*/ 529693 w 605777"/>
              <a:gd name="connsiteY18" fmla="*/ 385606 h 591983"/>
              <a:gd name="connsiteX19" fmla="*/ 541176 w 605777"/>
              <a:gd name="connsiteY19" fmla="*/ 432895 h 591983"/>
              <a:gd name="connsiteX20" fmla="*/ 492373 w 605777"/>
              <a:gd name="connsiteY20" fmla="*/ 422864 h 591983"/>
              <a:gd name="connsiteX21" fmla="*/ 506727 w 605777"/>
              <a:gd name="connsiteY21" fmla="*/ 408534 h 591983"/>
              <a:gd name="connsiteX22" fmla="*/ 152191 w 605777"/>
              <a:gd name="connsiteY22" fmla="*/ 97568 h 591983"/>
              <a:gd name="connsiteX23" fmla="*/ 37323 w 605777"/>
              <a:gd name="connsiteY23" fmla="*/ 0 h 591983"/>
              <a:gd name="connsiteX24" fmla="*/ 74646 w 605777"/>
              <a:gd name="connsiteY24" fmla="*/ 58768 h 591983"/>
              <a:gd name="connsiteX25" fmla="*/ 50242 w 605777"/>
              <a:gd name="connsiteY25" fmla="*/ 58768 h 591983"/>
              <a:gd name="connsiteX26" fmla="*/ 50242 w 605777"/>
              <a:gd name="connsiteY26" fmla="*/ 541815 h 591983"/>
              <a:gd name="connsiteX27" fmla="*/ 545486 w 605777"/>
              <a:gd name="connsiteY27" fmla="*/ 541815 h 591983"/>
              <a:gd name="connsiteX28" fmla="*/ 545486 w 605777"/>
              <a:gd name="connsiteY28" fmla="*/ 516014 h 591983"/>
              <a:gd name="connsiteX29" fmla="*/ 605777 w 605777"/>
              <a:gd name="connsiteY29" fmla="*/ 553282 h 591983"/>
              <a:gd name="connsiteX30" fmla="*/ 545486 w 605777"/>
              <a:gd name="connsiteY30" fmla="*/ 591983 h 591983"/>
              <a:gd name="connsiteX31" fmla="*/ 545486 w 605777"/>
              <a:gd name="connsiteY31" fmla="*/ 566183 h 591983"/>
              <a:gd name="connsiteX32" fmla="*/ 25839 w 605777"/>
              <a:gd name="connsiteY32" fmla="*/ 566183 h 591983"/>
              <a:gd name="connsiteX33" fmla="*/ 25839 w 605777"/>
              <a:gd name="connsiteY33" fmla="*/ 58768 h 591983"/>
              <a:gd name="connsiteX34" fmla="*/ 0 w 605777"/>
              <a:gd name="connsiteY34" fmla="*/ 58768 h 59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5777" h="591983">
                <a:moveTo>
                  <a:pt x="393353" y="432895"/>
                </a:moveTo>
                <a:lnTo>
                  <a:pt x="475196" y="432895"/>
                </a:lnTo>
                <a:lnTo>
                  <a:pt x="475196" y="516117"/>
                </a:lnTo>
                <a:lnTo>
                  <a:pt x="393353" y="516117"/>
                </a:lnTo>
                <a:close/>
                <a:moveTo>
                  <a:pt x="288520" y="362776"/>
                </a:moveTo>
                <a:lnTo>
                  <a:pt x="370363" y="362776"/>
                </a:lnTo>
                <a:lnTo>
                  <a:pt x="370363" y="516117"/>
                </a:lnTo>
                <a:lnTo>
                  <a:pt x="288520" y="516117"/>
                </a:lnTo>
                <a:close/>
                <a:moveTo>
                  <a:pt x="188055" y="268059"/>
                </a:moveTo>
                <a:lnTo>
                  <a:pt x="269898" y="268059"/>
                </a:lnTo>
                <a:lnTo>
                  <a:pt x="269898" y="516117"/>
                </a:lnTo>
                <a:lnTo>
                  <a:pt x="188055" y="516117"/>
                </a:lnTo>
                <a:close/>
                <a:moveTo>
                  <a:pt x="84602" y="183457"/>
                </a:moveTo>
                <a:lnTo>
                  <a:pt x="166445" y="183457"/>
                </a:lnTo>
                <a:lnTo>
                  <a:pt x="166445" y="516117"/>
                </a:lnTo>
                <a:lnTo>
                  <a:pt x="84602" y="516117"/>
                </a:lnTo>
                <a:close/>
                <a:moveTo>
                  <a:pt x="159368" y="88970"/>
                </a:moveTo>
                <a:lnTo>
                  <a:pt x="515339" y="399936"/>
                </a:lnTo>
                <a:lnTo>
                  <a:pt x="529693" y="385606"/>
                </a:lnTo>
                <a:lnTo>
                  <a:pt x="541176" y="432895"/>
                </a:lnTo>
                <a:lnTo>
                  <a:pt x="492373" y="422864"/>
                </a:lnTo>
                <a:lnTo>
                  <a:pt x="506727" y="408534"/>
                </a:lnTo>
                <a:lnTo>
                  <a:pt x="152191" y="97568"/>
                </a:lnTo>
                <a:close/>
                <a:moveTo>
                  <a:pt x="37323" y="0"/>
                </a:moveTo>
                <a:lnTo>
                  <a:pt x="74646" y="58768"/>
                </a:lnTo>
                <a:lnTo>
                  <a:pt x="50242" y="58768"/>
                </a:lnTo>
                <a:lnTo>
                  <a:pt x="50242" y="541815"/>
                </a:lnTo>
                <a:lnTo>
                  <a:pt x="545486" y="541815"/>
                </a:lnTo>
                <a:lnTo>
                  <a:pt x="545486" y="516014"/>
                </a:lnTo>
                <a:lnTo>
                  <a:pt x="605777" y="553282"/>
                </a:lnTo>
                <a:lnTo>
                  <a:pt x="545486" y="591983"/>
                </a:lnTo>
                <a:lnTo>
                  <a:pt x="545486" y="566183"/>
                </a:lnTo>
                <a:lnTo>
                  <a:pt x="25839" y="566183"/>
                </a:lnTo>
                <a:lnTo>
                  <a:pt x="25839" y="58768"/>
                </a:lnTo>
                <a:lnTo>
                  <a:pt x="0" y="58768"/>
                </a:ln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6"/>
          <p:cNvSpPr>
            <a:spLocks noEditPoints="1"/>
          </p:cNvSpPr>
          <p:nvPr/>
        </p:nvSpPr>
        <p:spPr>
          <a:xfrm>
            <a:off x="9252381" y="1701837"/>
            <a:ext cx="400788" cy="396916"/>
          </a:xfrm>
          <a:custGeom>
            <a:avLst/>
            <a:gdLst/>
            <a:ahLst/>
            <a:cxnLst>
              <a:cxn ang="0">
                <a:pos x="317600" y="281037"/>
              </a:cxn>
              <a:cxn ang="0">
                <a:pos x="240469" y="201712"/>
              </a:cxn>
              <a:cxn ang="0">
                <a:pos x="238200" y="199445"/>
              </a:cxn>
              <a:cxn ang="0">
                <a:pos x="258617" y="129186"/>
              </a:cxn>
              <a:cxn ang="0">
                <a:pos x="129309" y="0"/>
              </a:cxn>
              <a:cxn ang="0">
                <a:pos x="0" y="129186"/>
              </a:cxn>
              <a:cxn ang="0">
                <a:pos x="129309" y="258372"/>
              </a:cxn>
              <a:cxn ang="0">
                <a:pos x="199634" y="237974"/>
              </a:cxn>
              <a:cxn ang="0">
                <a:pos x="201903" y="240241"/>
              </a:cxn>
              <a:cxn ang="0">
                <a:pos x="281303" y="317299"/>
              </a:cxn>
              <a:cxn ang="0">
                <a:pos x="299452" y="326365"/>
              </a:cxn>
              <a:cxn ang="0">
                <a:pos x="317600" y="317299"/>
              </a:cxn>
              <a:cxn ang="0">
                <a:pos x="317600" y="281037"/>
              </a:cxn>
              <a:cxn ang="0">
                <a:pos x="129309" y="217577"/>
              </a:cxn>
              <a:cxn ang="0">
                <a:pos x="40834" y="129186"/>
              </a:cxn>
              <a:cxn ang="0">
                <a:pos x="129309" y="40796"/>
              </a:cxn>
              <a:cxn ang="0">
                <a:pos x="217783" y="129186"/>
              </a:cxn>
              <a:cxn ang="0">
                <a:pos x="129309" y="217577"/>
              </a:cxn>
            </a:cxnLst>
            <a:rect l="0" t="0" r="0" b="0"/>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rgbClr val="9A0001"/>
          </a:solidFill>
          <a:ln w="9525">
            <a:noFill/>
          </a:ln>
        </p:spPr>
        <p:txBody>
          <a:body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33"/>
          <p:cNvSpPr>
            <a:spLocks noEditPoints="1"/>
          </p:cNvSpPr>
          <p:nvPr/>
        </p:nvSpPr>
        <p:spPr>
          <a:xfrm>
            <a:off x="2443146" y="4234026"/>
            <a:ext cx="364602" cy="398852"/>
          </a:xfrm>
          <a:custGeom>
            <a:avLst/>
            <a:gdLst>
              <a:gd name="connsiteX0" fmla="*/ 244150 w 538417"/>
              <a:gd name="connsiteY0" fmla="*/ 141846 h 588994"/>
              <a:gd name="connsiteX1" fmla="*/ 397721 w 538417"/>
              <a:gd name="connsiteY1" fmla="*/ 294497 h 588994"/>
              <a:gd name="connsiteX2" fmla="*/ 244150 w 538417"/>
              <a:gd name="connsiteY2" fmla="*/ 447148 h 588994"/>
              <a:gd name="connsiteX3" fmla="*/ 90579 w 538417"/>
              <a:gd name="connsiteY3" fmla="*/ 294497 h 588994"/>
              <a:gd name="connsiteX4" fmla="*/ 244150 w 538417"/>
              <a:gd name="connsiteY4" fmla="*/ 141846 h 588994"/>
              <a:gd name="connsiteX5" fmla="*/ 244083 w 538417"/>
              <a:gd name="connsiteY5" fmla="*/ 0 h 588994"/>
              <a:gd name="connsiteX6" fmla="*/ 538417 w 538417"/>
              <a:gd name="connsiteY6" fmla="*/ 293781 h 588994"/>
              <a:gd name="connsiteX7" fmla="*/ 244083 w 538417"/>
              <a:gd name="connsiteY7" fmla="*/ 588994 h 588994"/>
              <a:gd name="connsiteX8" fmla="*/ 0 w 538417"/>
              <a:gd name="connsiteY8" fmla="*/ 458584 h 588994"/>
              <a:gd name="connsiteX9" fmla="*/ 74660 w 538417"/>
              <a:gd name="connsiteY9" fmla="*/ 415592 h 588994"/>
              <a:gd name="connsiteX10" fmla="*/ 244083 w 538417"/>
              <a:gd name="connsiteY10" fmla="*/ 503010 h 588994"/>
              <a:gd name="connsiteX11" fmla="*/ 452271 w 538417"/>
              <a:gd name="connsiteY11" fmla="*/ 293781 h 588994"/>
              <a:gd name="connsiteX12" fmla="*/ 244083 w 538417"/>
              <a:gd name="connsiteY12" fmla="*/ 85984 h 58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417" h="588994">
                <a:moveTo>
                  <a:pt x="244150" y="141846"/>
                </a:moveTo>
                <a:cubicBezTo>
                  <a:pt x="328965" y="141846"/>
                  <a:pt x="397721" y="210190"/>
                  <a:pt x="397721" y="294497"/>
                </a:cubicBezTo>
                <a:cubicBezTo>
                  <a:pt x="397721" y="378804"/>
                  <a:pt x="328965" y="447148"/>
                  <a:pt x="244150" y="447148"/>
                </a:cubicBezTo>
                <a:cubicBezTo>
                  <a:pt x="159335" y="447148"/>
                  <a:pt x="90579" y="378804"/>
                  <a:pt x="90579" y="294497"/>
                </a:cubicBezTo>
                <a:cubicBezTo>
                  <a:pt x="90579" y="210190"/>
                  <a:pt x="159335" y="141846"/>
                  <a:pt x="244150" y="141846"/>
                </a:cubicBezTo>
                <a:close/>
                <a:moveTo>
                  <a:pt x="244083" y="0"/>
                </a:moveTo>
                <a:cubicBezTo>
                  <a:pt x="406326" y="0"/>
                  <a:pt x="538417" y="131843"/>
                  <a:pt x="538417" y="293781"/>
                </a:cubicBezTo>
                <a:cubicBezTo>
                  <a:pt x="538417" y="457151"/>
                  <a:pt x="406326" y="588994"/>
                  <a:pt x="244083" y="588994"/>
                </a:cubicBezTo>
                <a:cubicBezTo>
                  <a:pt x="142142" y="588994"/>
                  <a:pt x="53124" y="537404"/>
                  <a:pt x="0" y="458584"/>
                </a:cubicBezTo>
                <a:lnTo>
                  <a:pt x="74660" y="415592"/>
                </a:lnTo>
                <a:cubicBezTo>
                  <a:pt x="111991" y="468616"/>
                  <a:pt x="173729" y="503010"/>
                  <a:pt x="244083" y="503010"/>
                </a:cubicBezTo>
                <a:cubicBezTo>
                  <a:pt x="358945" y="503010"/>
                  <a:pt x="452271" y="409860"/>
                  <a:pt x="452271" y="293781"/>
                </a:cubicBezTo>
                <a:cubicBezTo>
                  <a:pt x="452271" y="179135"/>
                  <a:pt x="358945" y="85984"/>
                  <a:pt x="244083" y="85984"/>
                </a:cubicBez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36"/>
          <p:cNvSpPr/>
          <p:nvPr/>
        </p:nvSpPr>
        <p:spPr>
          <a:xfrm>
            <a:off x="5842561" y="4234026"/>
            <a:ext cx="415530" cy="398852"/>
          </a:xfrm>
          <a:custGeom>
            <a:avLst/>
            <a:gdLst>
              <a:gd name="connsiteX0" fmla="*/ 298825 w 597455"/>
              <a:gd name="connsiteY0" fmla="*/ 169319 h 573476"/>
              <a:gd name="connsiteX1" fmla="*/ 316044 w 597455"/>
              <a:gd name="connsiteY1" fmla="*/ 186519 h 573476"/>
              <a:gd name="connsiteX2" fmla="*/ 316044 w 597455"/>
              <a:gd name="connsiteY2" fmla="*/ 259620 h 573476"/>
              <a:gd name="connsiteX3" fmla="*/ 337568 w 597455"/>
              <a:gd name="connsiteY3" fmla="*/ 295454 h 573476"/>
              <a:gd name="connsiteX4" fmla="*/ 298825 w 597455"/>
              <a:gd name="connsiteY4" fmla="*/ 334154 h 573476"/>
              <a:gd name="connsiteX5" fmla="*/ 264387 w 597455"/>
              <a:gd name="connsiteY5" fmla="*/ 312654 h 573476"/>
              <a:gd name="connsiteX6" fmla="*/ 140983 w 597455"/>
              <a:gd name="connsiteY6" fmla="*/ 312654 h 573476"/>
              <a:gd name="connsiteX7" fmla="*/ 123764 w 597455"/>
              <a:gd name="connsiteY7" fmla="*/ 295454 h 573476"/>
              <a:gd name="connsiteX8" fmla="*/ 140983 w 597455"/>
              <a:gd name="connsiteY8" fmla="*/ 279687 h 573476"/>
              <a:gd name="connsiteX9" fmla="*/ 261517 w 597455"/>
              <a:gd name="connsiteY9" fmla="*/ 279687 h 573476"/>
              <a:gd name="connsiteX10" fmla="*/ 283041 w 597455"/>
              <a:gd name="connsiteY10" fmla="*/ 259620 h 573476"/>
              <a:gd name="connsiteX11" fmla="*/ 283041 w 597455"/>
              <a:gd name="connsiteY11" fmla="*/ 186519 h 573476"/>
              <a:gd name="connsiteX12" fmla="*/ 298825 w 597455"/>
              <a:gd name="connsiteY12" fmla="*/ 169319 h 573476"/>
              <a:gd name="connsiteX13" fmla="*/ 298830 w 597455"/>
              <a:gd name="connsiteY13" fmla="*/ 84603 h 573476"/>
              <a:gd name="connsiteX14" fmla="*/ 87798 w 597455"/>
              <a:gd name="connsiteY14" fmla="*/ 295349 h 573476"/>
              <a:gd name="connsiteX15" fmla="*/ 298830 w 597455"/>
              <a:gd name="connsiteY15" fmla="*/ 506095 h 573476"/>
              <a:gd name="connsiteX16" fmla="*/ 509863 w 597455"/>
              <a:gd name="connsiteY16" fmla="*/ 295349 h 573476"/>
              <a:gd name="connsiteX17" fmla="*/ 298830 w 597455"/>
              <a:gd name="connsiteY17" fmla="*/ 84603 h 573476"/>
              <a:gd name="connsiteX18" fmla="*/ 298830 w 597455"/>
              <a:gd name="connsiteY18" fmla="*/ 32991 h 573476"/>
              <a:gd name="connsiteX19" fmla="*/ 560108 w 597455"/>
              <a:gd name="connsiteY19" fmla="*/ 295349 h 573476"/>
              <a:gd name="connsiteX20" fmla="*/ 484022 w 597455"/>
              <a:gd name="connsiteY20" fmla="*/ 478856 h 573476"/>
              <a:gd name="connsiteX21" fmla="*/ 522783 w 597455"/>
              <a:gd name="connsiteY21" fmla="*/ 527600 h 573476"/>
              <a:gd name="connsiteX22" fmla="*/ 518476 w 597455"/>
              <a:gd name="connsiteY22" fmla="*/ 567742 h 573476"/>
              <a:gd name="connsiteX23" fmla="*/ 501249 w 597455"/>
              <a:gd name="connsiteY23" fmla="*/ 573476 h 573476"/>
              <a:gd name="connsiteX24" fmla="*/ 478280 w 597455"/>
              <a:gd name="connsiteY24" fmla="*/ 562007 h 573476"/>
              <a:gd name="connsiteX25" fmla="*/ 440954 w 597455"/>
              <a:gd name="connsiteY25" fmla="*/ 513263 h 573476"/>
              <a:gd name="connsiteX26" fmla="*/ 298830 w 597455"/>
              <a:gd name="connsiteY26" fmla="*/ 556272 h 573476"/>
              <a:gd name="connsiteX27" fmla="*/ 156707 w 597455"/>
              <a:gd name="connsiteY27" fmla="*/ 513263 h 573476"/>
              <a:gd name="connsiteX28" fmla="*/ 117946 w 597455"/>
              <a:gd name="connsiteY28" fmla="*/ 562007 h 573476"/>
              <a:gd name="connsiteX29" fmla="*/ 96412 w 597455"/>
              <a:gd name="connsiteY29" fmla="*/ 573476 h 573476"/>
              <a:gd name="connsiteX30" fmla="*/ 79185 w 597455"/>
              <a:gd name="connsiteY30" fmla="*/ 567742 h 573476"/>
              <a:gd name="connsiteX31" fmla="*/ 73443 w 597455"/>
              <a:gd name="connsiteY31" fmla="*/ 527600 h 573476"/>
              <a:gd name="connsiteX32" fmla="*/ 112203 w 597455"/>
              <a:gd name="connsiteY32" fmla="*/ 478856 h 573476"/>
              <a:gd name="connsiteX33" fmla="*/ 37553 w 597455"/>
              <a:gd name="connsiteY33" fmla="*/ 295349 h 573476"/>
              <a:gd name="connsiteX34" fmla="*/ 298830 w 597455"/>
              <a:gd name="connsiteY34" fmla="*/ 32991 h 573476"/>
              <a:gd name="connsiteX35" fmla="*/ 497437 w 597455"/>
              <a:gd name="connsiteY35" fmla="*/ 42 h 573476"/>
              <a:gd name="connsiteX36" fmla="*/ 567260 w 597455"/>
              <a:gd name="connsiteY36" fmla="*/ 30168 h 573476"/>
              <a:gd name="connsiteX37" fmla="*/ 571568 w 597455"/>
              <a:gd name="connsiteY37" fmla="*/ 169319 h 573476"/>
              <a:gd name="connsiteX38" fmla="*/ 426537 w 597455"/>
              <a:gd name="connsiteY38" fmla="*/ 25864 h 573476"/>
              <a:gd name="connsiteX39" fmla="*/ 497437 w 597455"/>
              <a:gd name="connsiteY39" fmla="*/ 42 h 573476"/>
              <a:gd name="connsiteX40" fmla="*/ 100223 w 597455"/>
              <a:gd name="connsiteY40" fmla="*/ 42 h 573476"/>
              <a:gd name="connsiteX41" fmla="*/ 171123 w 597455"/>
              <a:gd name="connsiteY41" fmla="*/ 25864 h 573476"/>
              <a:gd name="connsiteX42" fmla="*/ 24656 w 597455"/>
              <a:gd name="connsiteY42" fmla="*/ 169319 h 573476"/>
              <a:gd name="connsiteX43" fmla="*/ 30400 w 597455"/>
              <a:gd name="connsiteY43" fmla="*/ 30168 h 573476"/>
              <a:gd name="connsiteX44" fmla="*/ 100223 w 597455"/>
              <a:gd name="connsiteY44" fmla="*/ 42 h 57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7455" h="573476">
                <a:moveTo>
                  <a:pt x="298825" y="169319"/>
                </a:moveTo>
                <a:cubicBezTo>
                  <a:pt x="308869" y="169319"/>
                  <a:pt x="316044" y="176486"/>
                  <a:pt x="316044" y="186519"/>
                </a:cubicBezTo>
                <a:lnTo>
                  <a:pt x="316044" y="259620"/>
                </a:lnTo>
                <a:cubicBezTo>
                  <a:pt x="328958" y="265354"/>
                  <a:pt x="337568" y="279687"/>
                  <a:pt x="337568" y="295454"/>
                </a:cubicBezTo>
                <a:cubicBezTo>
                  <a:pt x="337568" y="316954"/>
                  <a:pt x="320349" y="334154"/>
                  <a:pt x="298825" y="334154"/>
                </a:cubicBezTo>
                <a:cubicBezTo>
                  <a:pt x="283041" y="334154"/>
                  <a:pt x="270126" y="325554"/>
                  <a:pt x="264387" y="312654"/>
                </a:cubicBezTo>
                <a:lnTo>
                  <a:pt x="140983" y="312654"/>
                </a:lnTo>
                <a:cubicBezTo>
                  <a:pt x="130938" y="312654"/>
                  <a:pt x="123764" y="305487"/>
                  <a:pt x="123764" y="295454"/>
                </a:cubicBezTo>
                <a:cubicBezTo>
                  <a:pt x="123764" y="286854"/>
                  <a:pt x="130938" y="279687"/>
                  <a:pt x="140983" y="279687"/>
                </a:cubicBezTo>
                <a:lnTo>
                  <a:pt x="261517" y="279687"/>
                </a:lnTo>
                <a:cubicBezTo>
                  <a:pt x="265821" y="271087"/>
                  <a:pt x="272996" y="262487"/>
                  <a:pt x="283041" y="259620"/>
                </a:cubicBezTo>
                <a:lnTo>
                  <a:pt x="283041" y="186519"/>
                </a:lnTo>
                <a:cubicBezTo>
                  <a:pt x="283041" y="176486"/>
                  <a:pt x="290215" y="169319"/>
                  <a:pt x="298825" y="169319"/>
                </a:cubicBezTo>
                <a:close/>
                <a:moveTo>
                  <a:pt x="298830" y="84603"/>
                </a:moveTo>
                <a:cubicBezTo>
                  <a:pt x="182547" y="84603"/>
                  <a:pt x="87798" y="179223"/>
                  <a:pt x="87798" y="295349"/>
                </a:cubicBezTo>
                <a:cubicBezTo>
                  <a:pt x="87798" y="411474"/>
                  <a:pt x="182547" y="506095"/>
                  <a:pt x="298830" y="506095"/>
                </a:cubicBezTo>
                <a:cubicBezTo>
                  <a:pt x="415113" y="506095"/>
                  <a:pt x="509863" y="411474"/>
                  <a:pt x="509863" y="295349"/>
                </a:cubicBezTo>
                <a:cubicBezTo>
                  <a:pt x="509863" y="179223"/>
                  <a:pt x="415113" y="84603"/>
                  <a:pt x="298830" y="84603"/>
                </a:cubicBezTo>
                <a:close/>
                <a:moveTo>
                  <a:pt x="298830" y="32991"/>
                </a:moveTo>
                <a:cubicBezTo>
                  <a:pt x="442390" y="32991"/>
                  <a:pt x="560108" y="150550"/>
                  <a:pt x="560108" y="295349"/>
                </a:cubicBezTo>
                <a:cubicBezTo>
                  <a:pt x="560108" y="367031"/>
                  <a:pt x="531396" y="431545"/>
                  <a:pt x="484022" y="478856"/>
                </a:cubicBezTo>
                <a:cubicBezTo>
                  <a:pt x="492635" y="488891"/>
                  <a:pt x="505556" y="504661"/>
                  <a:pt x="522783" y="527600"/>
                </a:cubicBezTo>
                <a:cubicBezTo>
                  <a:pt x="532832" y="540502"/>
                  <a:pt x="529961" y="557706"/>
                  <a:pt x="518476" y="567742"/>
                </a:cubicBezTo>
                <a:cubicBezTo>
                  <a:pt x="512734" y="570609"/>
                  <a:pt x="506991" y="573476"/>
                  <a:pt x="501249" y="573476"/>
                </a:cubicBezTo>
                <a:cubicBezTo>
                  <a:pt x="492635" y="573476"/>
                  <a:pt x="484022" y="569175"/>
                  <a:pt x="478280" y="562007"/>
                </a:cubicBezTo>
                <a:cubicBezTo>
                  <a:pt x="478280" y="562007"/>
                  <a:pt x="455310" y="531900"/>
                  <a:pt x="440954" y="513263"/>
                </a:cubicBezTo>
                <a:cubicBezTo>
                  <a:pt x="399322" y="540502"/>
                  <a:pt x="350512" y="556272"/>
                  <a:pt x="298830" y="556272"/>
                </a:cubicBezTo>
                <a:cubicBezTo>
                  <a:pt x="245713" y="556272"/>
                  <a:pt x="196903" y="540502"/>
                  <a:pt x="156707" y="513263"/>
                </a:cubicBezTo>
                <a:cubicBezTo>
                  <a:pt x="142351" y="531900"/>
                  <a:pt x="117946" y="562007"/>
                  <a:pt x="117946" y="562007"/>
                </a:cubicBezTo>
                <a:cubicBezTo>
                  <a:pt x="113639" y="569175"/>
                  <a:pt x="105026" y="573476"/>
                  <a:pt x="96412" y="573476"/>
                </a:cubicBezTo>
                <a:cubicBezTo>
                  <a:pt x="90670" y="573476"/>
                  <a:pt x="83492" y="570609"/>
                  <a:pt x="79185" y="567742"/>
                </a:cubicBezTo>
                <a:cubicBezTo>
                  <a:pt x="66265" y="557706"/>
                  <a:pt x="64829" y="540502"/>
                  <a:pt x="73443" y="527600"/>
                </a:cubicBezTo>
                <a:cubicBezTo>
                  <a:pt x="92105" y="504661"/>
                  <a:pt x="105026" y="488891"/>
                  <a:pt x="112203" y="478856"/>
                </a:cubicBezTo>
                <a:cubicBezTo>
                  <a:pt x="66265" y="431545"/>
                  <a:pt x="37553" y="367031"/>
                  <a:pt x="37553" y="295349"/>
                </a:cubicBezTo>
                <a:cubicBezTo>
                  <a:pt x="37553" y="150550"/>
                  <a:pt x="153836" y="32991"/>
                  <a:pt x="298830" y="32991"/>
                </a:cubicBezTo>
                <a:close/>
                <a:moveTo>
                  <a:pt x="497437" y="42"/>
                </a:moveTo>
                <a:cubicBezTo>
                  <a:pt x="522745" y="759"/>
                  <a:pt x="547874" y="10801"/>
                  <a:pt x="567260" y="30168"/>
                </a:cubicBezTo>
                <a:cubicBezTo>
                  <a:pt x="606030" y="67466"/>
                  <a:pt x="607466" y="129152"/>
                  <a:pt x="571568" y="169319"/>
                </a:cubicBezTo>
                <a:lnTo>
                  <a:pt x="426537" y="25864"/>
                </a:lnTo>
                <a:cubicBezTo>
                  <a:pt x="446641" y="7932"/>
                  <a:pt x="472129" y="-675"/>
                  <a:pt x="497437" y="42"/>
                </a:cubicBezTo>
                <a:close/>
                <a:moveTo>
                  <a:pt x="100223" y="42"/>
                </a:moveTo>
                <a:cubicBezTo>
                  <a:pt x="125532" y="-675"/>
                  <a:pt x="151020" y="7932"/>
                  <a:pt x="171123" y="25864"/>
                </a:cubicBezTo>
                <a:lnTo>
                  <a:pt x="24656" y="169319"/>
                </a:lnTo>
                <a:cubicBezTo>
                  <a:pt x="-9806" y="129152"/>
                  <a:pt x="-8370" y="67466"/>
                  <a:pt x="30400" y="30168"/>
                </a:cubicBezTo>
                <a:cubicBezTo>
                  <a:pt x="49786" y="10801"/>
                  <a:pt x="74915" y="759"/>
                  <a:pt x="100223" y="42"/>
                </a:cubicBez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37"/>
          <p:cNvSpPr/>
          <p:nvPr/>
        </p:nvSpPr>
        <p:spPr>
          <a:xfrm>
            <a:off x="9175579" y="4280494"/>
            <a:ext cx="516958" cy="352384"/>
          </a:xfrm>
          <a:custGeom>
            <a:avLst/>
            <a:gdLst/>
            <a:ahLst/>
            <a:cxnLst>
              <a:cxn ang="0">
                <a:pos x="307761" y="20558"/>
              </a:cxn>
              <a:cxn ang="0">
                <a:pos x="191496" y="130203"/>
              </a:cxn>
              <a:cxn ang="0">
                <a:pos x="191496" y="130203"/>
              </a:cxn>
              <a:cxn ang="0">
                <a:pos x="191496" y="137056"/>
              </a:cxn>
              <a:cxn ang="0">
                <a:pos x="191496" y="150761"/>
              </a:cxn>
              <a:cxn ang="0">
                <a:pos x="116265" y="226142"/>
              </a:cxn>
              <a:cxn ang="0">
                <a:pos x="41035" y="150761"/>
              </a:cxn>
              <a:cxn ang="0">
                <a:pos x="116265" y="75381"/>
              </a:cxn>
              <a:cxn ang="0">
                <a:pos x="116265" y="109645"/>
              </a:cxn>
              <a:cxn ang="0">
                <a:pos x="198335" y="54822"/>
              </a:cxn>
              <a:cxn ang="0">
                <a:pos x="116265" y="0"/>
              </a:cxn>
              <a:cxn ang="0">
                <a:pos x="116265" y="34264"/>
              </a:cxn>
              <a:cxn ang="0">
                <a:pos x="0" y="150761"/>
              </a:cxn>
              <a:cxn ang="0">
                <a:pos x="116265" y="267259"/>
              </a:cxn>
              <a:cxn ang="0">
                <a:pos x="232530" y="157614"/>
              </a:cxn>
              <a:cxn ang="0">
                <a:pos x="232530" y="157614"/>
              </a:cxn>
              <a:cxn ang="0">
                <a:pos x="232530" y="150761"/>
              </a:cxn>
              <a:cxn ang="0">
                <a:pos x="232530" y="137056"/>
              </a:cxn>
              <a:cxn ang="0">
                <a:pos x="307761" y="61675"/>
              </a:cxn>
              <a:cxn ang="0">
                <a:pos x="382991" y="137056"/>
              </a:cxn>
              <a:cxn ang="0">
                <a:pos x="307761" y="212436"/>
              </a:cxn>
              <a:cxn ang="0">
                <a:pos x="307761" y="178172"/>
              </a:cxn>
              <a:cxn ang="0">
                <a:pos x="225691" y="232995"/>
              </a:cxn>
              <a:cxn ang="0">
                <a:pos x="307761" y="287817"/>
              </a:cxn>
              <a:cxn ang="0">
                <a:pos x="307761" y="253553"/>
              </a:cxn>
              <a:cxn ang="0">
                <a:pos x="424026" y="137056"/>
              </a:cxn>
              <a:cxn ang="0">
                <a:pos x="307761" y="20558"/>
              </a:cxn>
            </a:cxnLst>
            <a:rect l="0" t="0" r="0" b="0"/>
            <a:pathLst>
              <a:path w="186" h="126">
                <a:moveTo>
                  <a:pt x="135" y="9"/>
                </a:moveTo>
                <a:cubicBezTo>
                  <a:pt x="108" y="9"/>
                  <a:pt x="86" y="30"/>
                  <a:pt x="84" y="57"/>
                </a:cubicBezTo>
                <a:cubicBezTo>
                  <a:pt x="84" y="57"/>
                  <a:pt x="84" y="57"/>
                  <a:pt x="84" y="57"/>
                </a:cubicBezTo>
                <a:cubicBezTo>
                  <a:pt x="84" y="60"/>
                  <a:pt x="84" y="60"/>
                  <a:pt x="84" y="60"/>
                </a:cubicBezTo>
                <a:cubicBezTo>
                  <a:pt x="84" y="66"/>
                  <a:pt x="84" y="66"/>
                  <a:pt x="84" y="66"/>
                </a:cubicBezTo>
                <a:cubicBezTo>
                  <a:pt x="84" y="84"/>
                  <a:pt x="69" y="99"/>
                  <a:pt x="51" y="99"/>
                </a:cubicBezTo>
                <a:cubicBezTo>
                  <a:pt x="33" y="99"/>
                  <a:pt x="18" y="84"/>
                  <a:pt x="18" y="66"/>
                </a:cubicBezTo>
                <a:cubicBezTo>
                  <a:pt x="18" y="48"/>
                  <a:pt x="33" y="33"/>
                  <a:pt x="51" y="33"/>
                </a:cubicBezTo>
                <a:cubicBezTo>
                  <a:pt x="51" y="48"/>
                  <a:pt x="51" y="48"/>
                  <a:pt x="51" y="48"/>
                </a:cubicBezTo>
                <a:cubicBezTo>
                  <a:pt x="87" y="24"/>
                  <a:pt x="87" y="24"/>
                  <a:pt x="87" y="24"/>
                </a:cubicBezTo>
                <a:cubicBezTo>
                  <a:pt x="51" y="0"/>
                  <a:pt x="51" y="0"/>
                  <a:pt x="51" y="0"/>
                </a:cubicBezTo>
                <a:cubicBezTo>
                  <a:pt x="51" y="15"/>
                  <a:pt x="51" y="15"/>
                  <a:pt x="51" y="15"/>
                </a:cubicBezTo>
                <a:cubicBezTo>
                  <a:pt x="23" y="15"/>
                  <a:pt x="0" y="38"/>
                  <a:pt x="0" y="66"/>
                </a:cubicBezTo>
                <a:cubicBezTo>
                  <a:pt x="0" y="94"/>
                  <a:pt x="23" y="117"/>
                  <a:pt x="51" y="117"/>
                </a:cubicBezTo>
                <a:cubicBezTo>
                  <a:pt x="78" y="117"/>
                  <a:pt x="100" y="96"/>
                  <a:pt x="102" y="69"/>
                </a:cubicBezTo>
                <a:cubicBezTo>
                  <a:pt x="102" y="69"/>
                  <a:pt x="102" y="69"/>
                  <a:pt x="102" y="69"/>
                </a:cubicBezTo>
                <a:cubicBezTo>
                  <a:pt x="102" y="66"/>
                  <a:pt x="102" y="66"/>
                  <a:pt x="102" y="66"/>
                </a:cubicBezTo>
                <a:cubicBezTo>
                  <a:pt x="102" y="60"/>
                  <a:pt x="102" y="60"/>
                  <a:pt x="102" y="60"/>
                </a:cubicBezTo>
                <a:cubicBezTo>
                  <a:pt x="102" y="42"/>
                  <a:pt x="117" y="27"/>
                  <a:pt x="135" y="27"/>
                </a:cubicBezTo>
                <a:cubicBezTo>
                  <a:pt x="153" y="27"/>
                  <a:pt x="168" y="42"/>
                  <a:pt x="168" y="60"/>
                </a:cubicBezTo>
                <a:cubicBezTo>
                  <a:pt x="168" y="78"/>
                  <a:pt x="153" y="93"/>
                  <a:pt x="135" y="93"/>
                </a:cubicBezTo>
                <a:cubicBezTo>
                  <a:pt x="135" y="78"/>
                  <a:pt x="135" y="78"/>
                  <a:pt x="135" y="78"/>
                </a:cubicBezTo>
                <a:cubicBezTo>
                  <a:pt x="99" y="102"/>
                  <a:pt x="99" y="102"/>
                  <a:pt x="99" y="102"/>
                </a:cubicBezTo>
                <a:cubicBezTo>
                  <a:pt x="135" y="126"/>
                  <a:pt x="135" y="126"/>
                  <a:pt x="135" y="126"/>
                </a:cubicBezTo>
                <a:cubicBezTo>
                  <a:pt x="135" y="111"/>
                  <a:pt x="135" y="111"/>
                  <a:pt x="135" y="111"/>
                </a:cubicBezTo>
                <a:cubicBezTo>
                  <a:pt x="163" y="111"/>
                  <a:pt x="186" y="88"/>
                  <a:pt x="186" y="60"/>
                </a:cubicBezTo>
                <a:cubicBezTo>
                  <a:pt x="186" y="32"/>
                  <a:pt x="163" y="9"/>
                  <a:pt x="135" y="9"/>
                </a:cubicBezTo>
              </a:path>
            </a:pathLst>
          </a:custGeom>
          <a:solidFill>
            <a:srgbClr val="9A0001"/>
          </a:solidFill>
          <a:ln w="9525">
            <a:noFill/>
          </a:ln>
        </p:spPr>
        <p:txBody>
          <a:bodyPr/>
          <a:lstStyle/>
          <a:p>
            <a:endParaRPr lang="zh-CN" altLang="en-US" sz="975">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cxnSp>
        <p:nvCxnSpPr>
          <p:cNvPr id="19" name="直接连接符 18"/>
          <p:cNvCxnSpPr/>
          <p:nvPr/>
        </p:nvCxnSpPr>
        <p:spPr>
          <a:xfrm>
            <a:off x="1289957" y="3773321"/>
            <a:ext cx="278640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52969" y="3773321"/>
            <a:ext cx="23947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36308" y="3773321"/>
            <a:ext cx="2941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2512" y="300592"/>
            <a:ext cx="4606371" cy="461665"/>
          </a:xfrm>
          <a:prstGeom prst="rect">
            <a:avLst/>
          </a:prstGeom>
          <a:noFill/>
        </p:spPr>
        <p:txBody>
          <a:bodyPr wrap="square" rtlCol="0">
            <a:spAutoFit/>
          </a:bodyPr>
          <a:lstStyle/>
          <a:p>
            <a:r>
              <a:rPr lang="zh-CN" altLang="en-US" sz="2400" b="1" dirty="0">
                <a:solidFill>
                  <a:srgbClr val="94070A"/>
                </a:solidFill>
                <a:latin typeface="微软雅黑" panose="020B0503020204020204" charset="-122"/>
                <a:ea typeface="微软雅黑" panose="020B0503020204020204" charset="-122"/>
              </a:rPr>
              <a:t>单变量回归结论</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p:txBody>
      </p:sp>
      <p:pic>
        <p:nvPicPr>
          <p:cNvPr id="24" name="图片 23"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5" name="灯片编号占位符 24"/>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367950" y="1807253"/>
            <a:ext cx="3456100" cy="3456100"/>
            <a:chOff x="4367950" y="2045724"/>
            <a:chExt cx="3456100" cy="3456100"/>
          </a:xfrm>
        </p:grpSpPr>
        <p:grpSp>
          <p:nvGrpSpPr>
            <p:cNvPr id="28" name="组合 27"/>
            <p:cNvGrpSpPr/>
            <p:nvPr/>
          </p:nvGrpSpPr>
          <p:grpSpPr>
            <a:xfrm>
              <a:off x="4367950" y="2045724"/>
              <a:ext cx="3456100" cy="3456100"/>
              <a:chOff x="4402112" y="1900004"/>
              <a:chExt cx="3387776" cy="3387776"/>
            </a:xfrm>
          </p:grpSpPr>
          <p:sp>
            <p:nvSpPr>
              <p:cNvPr id="30" name="椭圆 29"/>
              <p:cNvSpPr/>
              <p:nvPr/>
            </p:nvSpPr>
            <p:spPr>
              <a:xfrm>
                <a:off x="4402112" y="1900004"/>
                <a:ext cx="3387776" cy="3387776"/>
              </a:xfrm>
              <a:prstGeom prst="ellipse">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1" name="椭圆 30"/>
              <p:cNvSpPr/>
              <p:nvPr/>
            </p:nvSpPr>
            <p:spPr>
              <a:xfrm>
                <a:off x="4821836" y="2319728"/>
                <a:ext cx="2548328" cy="2548328"/>
              </a:xfrm>
              <a:prstGeom prst="ellipse">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nvSpPr>
            <p:spPr>
              <a:xfrm>
                <a:off x="5221574" y="2719466"/>
                <a:ext cx="1748852" cy="1748852"/>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Arial" panose="020B0604020202020204" pitchFamily="34" charset="0"/>
                    <a:ea typeface="微软雅黑" panose="020B0503020204020204" charset="-122"/>
                    <a:sym typeface="Arial" panose="020B0604020202020204" pitchFamily="34" charset="0"/>
                  </a:rPr>
                  <a:t>结论</a:t>
                </a:r>
                <a:endParaRPr lang="zh-CN" altLang="en-US" sz="2000" b="1" dirty="0">
                  <a:latin typeface="Arial" panose="020B0604020202020204" pitchFamily="34" charset="0"/>
                  <a:ea typeface="微软雅黑" panose="020B0503020204020204" charset="-122"/>
                  <a:sym typeface="Arial" panose="020B0604020202020204" pitchFamily="34" charset="0"/>
                </a:endParaRPr>
              </a:p>
            </p:txBody>
          </p:sp>
        </p:grpSp>
        <p:grpSp>
          <p:nvGrpSpPr>
            <p:cNvPr id="50" name="组合 49"/>
            <p:cNvGrpSpPr/>
            <p:nvPr/>
          </p:nvGrpSpPr>
          <p:grpSpPr>
            <a:xfrm>
              <a:off x="5071837" y="2739218"/>
              <a:ext cx="2062808" cy="2069114"/>
              <a:chOff x="5071837" y="2739218"/>
              <a:chExt cx="2062808" cy="2069114"/>
            </a:xfrm>
          </p:grpSpPr>
          <p:grpSp>
            <p:nvGrpSpPr>
              <p:cNvPr id="46" name="组合 45"/>
              <p:cNvGrpSpPr/>
              <p:nvPr/>
            </p:nvGrpSpPr>
            <p:grpSpPr>
              <a:xfrm>
                <a:off x="5071837" y="2739218"/>
                <a:ext cx="2062808" cy="403774"/>
                <a:chOff x="5071837" y="2739218"/>
                <a:chExt cx="2062808" cy="403774"/>
              </a:xfrm>
            </p:grpSpPr>
            <p:cxnSp>
              <p:nvCxnSpPr>
                <p:cNvPr id="42" name="直接连接符 41"/>
                <p:cNvCxnSpPr>
                  <a:stCxn id="34" idx="3"/>
                  <a:endCxn id="32" idx="1"/>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V="1">
                <a:off x="5071837" y="4404558"/>
                <a:ext cx="2062808" cy="403774"/>
                <a:chOff x="5071837" y="2739218"/>
                <a:chExt cx="2062808" cy="403774"/>
              </a:xfrm>
            </p:grpSpPr>
            <p:cxnSp>
              <p:nvCxnSpPr>
                <p:cNvPr id="48" name="直接连接符 47"/>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grpSp>
      <p:sp>
        <p:nvSpPr>
          <p:cNvPr id="29" name="椭圆 28"/>
          <p:cNvSpPr/>
          <p:nvPr/>
        </p:nvSpPr>
        <p:spPr>
          <a:xfrm>
            <a:off x="3919370" y="1467533"/>
            <a:ext cx="4353260" cy="4353260"/>
          </a:xfrm>
          <a:prstGeom prst="ellipse">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nvSpPr>
        <p:spPr>
          <a:xfrm flipH="1">
            <a:off x="4367950" y="1796858"/>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5" name="椭圆 34"/>
          <p:cNvSpPr/>
          <p:nvPr/>
        </p:nvSpPr>
        <p:spPr>
          <a:xfrm flipH="1">
            <a:off x="6974038" y="1771502"/>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6" name="椭圆 35"/>
          <p:cNvSpPr/>
          <p:nvPr/>
        </p:nvSpPr>
        <p:spPr>
          <a:xfrm flipH="1">
            <a:off x="6999395" y="4449094"/>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7" name="椭圆 36"/>
          <p:cNvSpPr/>
          <p:nvPr/>
        </p:nvSpPr>
        <p:spPr>
          <a:xfrm flipH="1">
            <a:off x="4393306" y="4474449"/>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7" name="Oval 51"/>
          <p:cNvSpPr/>
          <p:nvPr/>
        </p:nvSpPr>
        <p:spPr>
          <a:xfrm>
            <a:off x="4528697" y="2042205"/>
            <a:ext cx="503161" cy="333963"/>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0" name="Oval 52"/>
          <p:cNvSpPr/>
          <p:nvPr/>
        </p:nvSpPr>
        <p:spPr>
          <a:xfrm>
            <a:off x="4554053" y="4635577"/>
            <a:ext cx="503161" cy="502401"/>
          </a:xfrm>
          <a:custGeom>
            <a:avLst/>
            <a:gdLst>
              <a:gd name="connsiteX0" fmla="*/ 303820 w 607639"/>
              <a:gd name="connsiteY0" fmla="*/ 278099 h 606722"/>
              <a:gd name="connsiteX1" fmla="*/ 329118 w 607639"/>
              <a:gd name="connsiteY1" fmla="*/ 303362 h 606722"/>
              <a:gd name="connsiteX2" fmla="*/ 303820 w 607639"/>
              <a:gd name="connsiteY2" fmla="*/ 328625 h 606722"/>
              <a:gd name="connsiteX3" fmla="*/ 278522 w 607639"/>
              <a:gd name="connsiteY3" fmla="*/ 303362 h 606722"/>
              <a:gd name="connsiteX4" fmla="*/ 303820 w 607639"/>
              <a:gd name="connsiteY4" fmla="*/ 278099 h 606722"/>
              <a:gd name="connsiteX5" fmla="*/ 303775 w 607639"/>
              <a:gd name="connsiteY5" fmla="*/ 252735 h 606722"/>
              <a:gd name="connsiteX6" fmla="*/ 253140 w 607639"/>
              <a:gd name="connsiteY6" fmla="*/ 303317 h 606722"/>
              <a:gd name="connsiteX7" fmla="*/ 303775 w 607639"/>
              <a:gd name="connsiteY7" fmla="*/ 353900 h 606722"/>
              <a:gd name="connsiteX8" fmla="*/ 354410 w 607639"/>
              <a:gd name="connsiteY8" fmla="*/ 303317 h 606722"/>
              <a:gd name="connsiteX9" fmla="*/ 303775 w 607639"/>
              <a:gd name="connsiteY9" fmla="*/ 252735 h 606722"/>
              <a:gd name="connsiteX10" fmla="*/ 303775 w 607639"/>
              <a:gd name="connsiteY10" fmla="*/ 202241 h 606722"/>
              <a:gd name="connsiteX11" fmla="*/ 405045 w 607639"/>
              <a:gd name="connsiteY11" fmla="*/ 303317 h 606722"/>
              <a:gd name="connsiteX12" fmla="*/ 303775 w 607639"/>
              <a:gd name="connsiteY12" fmla="*/ 404482 h 606722"/>
              <a:gd name="connsiteX13" fmla="*/ 202593 w 607639"/>
              <a:gd name="connsiteY13" fmla="*/ 303317 h 606722"/>
              <a:gd name="connsiteX14" fmla="*/ 303775 w 607639"/>
              <a:gd name="connsiteY14" fmla="*/ 202241 h 606722"/>
              <a:gd name="connsiteX15" fmla="*/ 303775 w 607639"/>
              <a:gd name="connsiteY15" fmla="*/ 151703 h 606722"/>
              <a:gd name="connsiteX16" fmla="*/ 151932 w 607639"/>
              <a:gd name="connsiteY16" fmla="*/ 303317 h 606722"/>
              <a:gd name="connsiteX17" fmla="*/ 303775 w 607639"/>
              <a:gd name="connsiteY17" fmla="*/ 455019 h 606722"/>
              <a:gd name="connsiteX18" fmla="*/ 455707 w 607639"/>
              <a:gd name="connsiteY18" fmla="*/ 303317 h 606722"/>
              <a:gd name="connsiteX19" fmla="*/ 303775 w 607639"/>
              <a:gd name="connsiteY19" fmla="*/ 151703 h 606722"/>
              <a:gd name="connsiteX20" fmla="*/ 253131 w 607639"/>
              <a:gd name="connsiteY20" fmla="*/ 0 h 606722"/>
              <a:gd name="connsiteX21" fmla="*/ 354419 w 607639"/>
              <a:gd name="connsiteY21" fmla="*/ 0 h 606722"/>
              <a:gd name="connsiteX22" fmla="*/ 379786 w 607639"/>
              <a:gd name="connsiteY22" fmla="*/ 25239 h 606722"/>
              <a:gd name="connsiteX23" fmla="*/ 379786 w 607639"/>
              <a:gd name="connsiteY23" fmla="*/ 62387 h 606722"/>
              <a:gd name="connsiteX24" fmla="*/ 420639 w 607639"/>
              <a:gd name="connsiteY24" fmla="*/ 79451 h 606722"/>
              <a:gd name="connsiteX25" fmla="*/ 446985 w 607639"/>
              <a:gd name="connsiteY25" fmla="*/ 53145 h 606722"/>
              <a:gd name="connsiteX26" fmla="*/ 482854 w 607639"/>
              <a:gd name="connsiteY26" fmla="*/ 53145 h 606722"/>
              <a:gd name="connsiteX27" fmla="*/ 554414 w 607639"/>
              <a:gd name="connsiteY27" fmla="*/ 124597 h 606722"/>
              <a:gd name="connsiteX28" fmla="*/ 554414 w 607639"/>
              <a:gd name="connsiteY28" fmla="*/ 160323 h 606722"/>
              <a:gd name="connsiteX29" fmla="*/ 528069 w 607639"/>
              <a:gd name="connsiteY29" fmla="*/ 186629 h 606722"/>
              <a:gd name="connsiteX30" fmla="*/ 545158 w 607639"/>
              <a:gd name="connsiteY30" fmla="*/ 227510 h 606722"/>
              <a:gd name="connsiteX31" fmla="*/ 582273 w 607639"/>
              <a:gd name="connsiteY31" fmla="*/ 227510 h 606722"/>
              <a:gd name="connsiteX32" fmla="*/ 607639 w 607639"/>
              <a:gd name="connsiteY32" fmla="*/ 252749 h 606722"/>
              <a:gd name="connsiteX33" fmla="*/ 607639 w 607639"/>
              <a:gd name="connsiteY33" fmla="*/ 353884 h 606722"/>
              <a:gd name="connsiteX34" fmla="*/ 582273 w 607639"/>
              <a:gd name="connsiteY34" fmla="*/ 379212 h 606722"/>
              <a:gd name="connsiteX35" fmla="*/ 545158 w 607639"/>
              <a:gd name="connsiteY35" fmla="*/ 379212 h 606722"/>
              <a:gd name="connsiteX36" fmla="*/ 528069 w 607639"/>
              <a:gd name="connsiteY36" fmla="*/ 420004 h 606722"/>
              <a:gd name="connsiteX37" fmla="*/ 554414 w 607639"/>
              <a:gd name="connsiteY37" fmla="*/ 446310 h 606722"/>
              <a:gd name="connsiteX38" fmla="*/ 554414 w 607639"/>
              <a:gd name="connsiteY38" fmla="*/ 482125 h 606722"/>
              <a:gd name="connsiteX39" fmla="*/ 482854 w 607639"/>
              <a:gd name="connsiteY39" fmla="*/ 553577 h 606722"/>
              <a:gd name="connsiteX40" fmla="*/ 446985 w 607639"/>
              <a:gd name="connsiteY40" fmla="*/ 553577 h 606722"/>
              <a:gd name="connsiteX41" fmla="*/ 420639 w 607639"/>
              <a:gd name="connsiteY41" fmla="*/ 527271 h 606722"/>
              <a:gd name="connsiteX42" fmla="*/ 379786 w 607639"/>
              <a:gd name="connsiteY42" fmla="*/ 544246 h 606722"/>
              <a:gd name="connsiteX43" fmla="*/ 379786 w 607639"/>
              <a:gd name="connsiteY43" fmla="*/ 581394 h 606722"/>
              <a:gd name="connsiteX44" fmla="*/ 354419 w 607639"/>
              <a:gd name="connsiteY44" fmla="*/ 606722 h 606722"/>
              <a:gd name="connsiteX45" fmla="*/ 253131 w 607639"/>
              <a:gd name="connsiteY45" fmla="*/ 606722 h 606722"/>
              <a:gd name="connsiteX46" fmla="*/ 227854 w 607639"/>
              <a:gd name="connsiteY46" fmla="*/ 581394 h 606722"/>
              <a:gd name="connsiteX47" fmla="*/ 227854 w 607639"/>
              <a:gd name="connsiteY47" fmla="*/ 544246 h 606722"/>
              <a:gd name="connsiteX48" fmla="*/ 186911 w 607639"/>
              <a:gd name="connsiteY48" fmla="*/ 527271 h 606722"/>
              <a:gd name="connsiteX49" fmla="*/ 160566 w 607639"/>
              <a:gd name="connsiteY49" fmla="*/ 553577 h 606722"/>
              <a:gd name="connsiteX50" fmla="*/ 124786 w 607639"/>
              <a:gd name="connsiteY50" fmla="*/ 553577 h 606722"/>
              <a:gd name="connsiteX51" fmla="*/ 53225 w 607639"/>
              <a:gd name="connsiteY51" fmla="*/ 482125 h 606722"/>
              <a:gd name="connsiteX52" fmla="*/ 53225 w 607639"/>
              <a:gd name="connsiteY52" fmla="*/ 446310 h 606722"/>
              <a:gd name="connsiteX53" fmla="*/ 79482 w 607639"/>
              <a:gd name="connsiteY53" fmla="*/ 420004 h 606722"/>
              <a:gd name="connsiteX54" fmla="*/ 62482 w 607639"/>
              <a:gd name="connsiteY54" fmla="*/ 379212 h 606722"/>
              <a:gd name="connsiteX55" fmla="*/ 25278 w 607639"/>
              <a:gd name="connsiteY55" fmla="*/ 379212 h 606722"/>
              <a:gd name="connsiteX56" fmla="*/ 0 w 607639"/>
              <a:gd name="connsiteY56" fmla="*/ 353884 h 606722"/>
              <a:gd name="connsiteX57" fmla="*/ 0 w 607639"/>
              <a:gd name="connsiteY57" fmla="*/ 252749 h 606722"/>
              <a:gd name="connsiteX58" fmla="*/ 25278 w 607639"/>
              <a:gd name="connsiteY58" fmla="*/ 227510 h 606722"/>
              <a:gd name="connsiteX59" fmla="*/ 62482 w 607639"/>
              <a:gd name="connsiteY59" fmla="*/ 227510 h 606722"/>
              <a:gd name="connsiteX60" fmla="*/ 79482 w 607639"/>
              <a:gd name="connsiteY60" fmla="*/ 186629 h 606722"/>
              <a:gd name="connsiteX61" fmla="*/ 53225 w 607639"/>
              <a:gd name="connsiteY61" fmla="*/ 160323 h 606722"/>
              <a:gd name="connsiteX62" fmla="*/ 53225 w 607639"/>
              <a:gd name="connsiteY62" fmla="*/ 124597 h 606722"/>
              <a:gd name="connsiteX63" fmla="*/ 124786 w 607639"/>
              <a:gd name="connsiteY63" fmla="*/ 53145 h 606722"/>
              <a:gd name="connsiteX64" fmla="*/ 160566 w 607639"/>
              <a:gd name="connsiteY64" fmla="*/ 53145 h 606722"/>
              <a:gd name="connsiteX65" fmla="*/ 186911 w 607639"/>
              <a:gd name="connsiteY65" fmla="*/ 79451 h 606722"/>
              <a:gd name="connsiteX66" fmla="*/ 227854 w 607639"/>
              <a:gd name="connsiteY66" fmla="*/ 62387 h 606722"/>
              <a:gd name="connsiteX67" fmla="*/ 227854 w 607639"/>
              <a:gd name="connsiteY67" fmla="*/ 25239 h 606722"/>
              <a:gd name="connsiteX68" fmla="*/ 253131 w 607639"/>
              <a:gd name="connsiteY6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606722">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303775" y="252735"/>
                </a:moveTo>
                <a:cubicBezTo>
                  <a:pt x="275921" y="252735"/>
                  <a:pt x="253140" y="275492"/>
                  <a:pt x="253140" y="303317"/>
                </a:cubicBezTo>
                <a:cubicBezTo>
                  <a:pt x="253140" y="331231"/>
                  <a:pt x="275921" y="353900"/>
                  <a:pt x="303775" y="353900"/>
                </a:cubicBezTo>
                <a:cubicBezTo>
                  <a:pt x="331718" y="353900"/>
                  <a:pt x="354410" y="331231"/>
                  <a:pt x="354410" y="303317"/>
                </a:cubicBezTo>
                <a:cubicBezTo>
                  <a:pt x="354410" y="275492"/>
                  <a:pt x="331718" y="252735"/>
                  <a:pt x="303775" y="252735"/>
                </a:cubicBezTo>
                <a:close/>
                <a:moveTo>
                  <a:pt x="303775" y="202241"/>
                </a:moveTo>
                <a:cubicBezTo>
                  <a:pt x="359660" y="202241"/>
                  <a:pt x="405045" y="247579"/>
                  <a:pt x="405045" y="303317"/>
                </a:cubicBezTo>
                <a:cubicBezTo>
                  <a:pt x="405045" y="359144"/>
                  <a:pt x="359660" y="404482"/>
                  <a:pt x="303775" y="404482"/>
                </a:cubicBezTo>
                <a:cubicBezTo>
                  <a:pt x="247978" y="404482"/>
                  <a:pt x="202593" y="359144"/>
                  <a:pt x="202593" y="303317"/>
                </a:cubicBezTo>
                <a:cubicBezTo>
                  <a:pt x="202593" y="247579"/>
                  <a:pt x="247978" y="202241"/>
                  <a:pt x="303775" y="202241"/>
                </a:cubicBezTo>
                <a:close/>
                <a:moveTo>
                  <a:pt x="303775" y="151703"/>
                </a:moveTo>
                <a:cubicBezTo>
                  <a:pt x="220021" y="151703"/>
                  <a:pt x="151932" y="219689"/>
                  <a:pt x="151932" y="303317"/>
                </a:cubicBezTo>
                <a:cubicBezTo>
                  <a:pt x="151932" y="387033"/>
                  <a:pt x="220021" y="455019"/>
                  <a:pt x="303775" y="455019"/>
                </a:cubicBezTo>
                <a:cubicBezTo>
                  <a:pt x="387618" y="455019"/>
                  <a:pt x="455707" y="387033"/>
                  <a:pt x="455707" y="303317"/>
                </a:cubicBezTo>
                <a:cubicBezTo>
                  <a:pt x="455707" y="219689"/>
                  <a:pt x="387618" y="151703"/>
                  <a:pt x="303775" y="151703"/>
                </a:cubicBezTo>
                <a:close/>
                <a:moveTo>
                  <a:pt x="253131" y="0"/>
                </a:moveTo>
                <a:lnTo>
                  <a:pt x="354419" y="0"/>
                </a:lnTo>
                <a:cubicBezTo>
                  <a:pt x="368482" y="0"/>
                  <a:pt x="379786" y="11287"/>
                  <a:pt x="379786" y="25239"/>
                </a:cubicBezTo>
                <a:lnTo>
                  <a:pt x="379786" y="62387"/>
                </a:lnTo>
                <a:cubicBezTo>
                  <a:pt x="393849" y="66831"/>
                  <a:pt x="407555" y="72519"/>
                  <a:pt x="420639" y="79451"/>
                </a:cubicBezTo>
                <a:lnTo>
                  <a:pt x="446985" y="53145"/>
                </a:lnTo>
                <a:cubicBezTo>
                  <a:pt x="456953" y="43191"/>
                  <a:pt x="472974" y="43191"/>
                  <a:pt x="482854" y="53145"/>
                </a:cubicBezTo>
                <a:lnTo>
                  <a:pt x="554414" y="124597"/>
                </a:lnTo>
                <a:cubicBezTo>
                  <a:pt x="564294" y="134462"/>
                  <a:pt x="564294" y="150459"/>
                  <a:pt x="554414" y="160323"/>
                </a:cubicBezTo>
                <a:lnTo>
                  <a:pt x="528069" y="186629"/>
                </a:lnTo>
                <a:cubicBezTo>
                  <a:pt x="535011" y="199782"/>
                  <a:pt x="540707" y="213468"/>
                  <a:pt x="545158" y="227510"/>
                </a:cubicBezTo>
                <a:lnTo>
                  <a:pt x="582273" y="227510"/>
                </a:lnTo>
                <a:cubicBezTo>
                  <a:pt x="596336" y="227510"/>
                  <a:pt x="607639" y="238796"/>
                  <a:pt x="607639" y="252749"/>
                </a:cubicBezTo>
                <a:lnTo>
                  <a:pt x="607639" y="353884"/>
                </a:lnTo>
                <a:cubicBezTo>
                  <a:pt x="607639" y="367926"/>
                  <a:pt x="596247" y="379212"/>
                  <a:pt x="582273" y="379212"/>
                </a:cubicBezTo>
                <a:lnTo>
                  <a:pt x="545158" y="379212"/>
                </a:lnTo>
                <a:cubicBezTo>
                  <a:pt x="540707" y="393254"/>
                  <a:pt x="535011" y="406940"/>
                  <a:pt x="528069" y="420004"/>
                </a:cubicBezTo>
                <a:lnTo>
                  <a:pt x="554414" y="446310"/>
                </a:lnTo>
                <a:cubicBezTo>
                  <a:pt x="564294" y="456263"/>
                  <a:pt x="564294" y="472260"/>
                  <a:pt x="554414" y="482125"/>
                </a:cubicBezTo>
                <a:lnTo>
                  <a:pt x="482854" y="553577"/>
                </a:lnTo>
                <a:cubicBezTo>
                  <a:pt x="472974" y="563442"/>
                  <a:pt x="456953" y="563442"/>
                  <a:pt x="446985" y="553577"/>
                </a:cubicBezTo>
                <a:lnTo>
                  <a:pt x="420639" y="527271"/>
                </a:lnTo>
                <a:cubicBezTo>
                  <a:pt x="407555" y="534203"/>
                  <a:pt x="393849" y="539802"/>
                  <a:pt x="379786" y="544246"/>
                </a:cubicBezTo>
                <a:lnTo>
                  <a:pt x="379786" y="581394"/>
                </a:lnTo>
                <a:cubicBezTo>
                  <a:pt x="379786" y="595435"/>
                  <a:pt x="368393" y="606722"/>
                  <a:pt x="354419" y="606722"/>
                </a:cubicBezTo>
                <a:lnTo>
                  <a:pt x="253131" y="606722"/>
                </a:lnTo>
                <a:cubicBezTo>
                  <a:pt x="239157" y="606722"/>
                  <a:pt x="227854" y="595435"/>
                  <a:pt x="227854" y="581394"/>
                </a:cubicBezTo>
                <a:lnTo>
                  <a:pt x="227854" y="544246"/>
                </a:lnTo>
                <a:cubicBezTo>
                  <a:pt x="213791" y="539802"/>
                  <a:pt x="200084" y="534203"/>
                  <a:pt x="186911" y="527271"/>
                </a:cubicBezTo>
                <a:lnTo>
                  <a:pt x="160566" y="553577"/>
                </a:lnTo>
                <a:cubicBezTo>
                  <a:pt x="150686" y="563442"/>
                  <a:pt x="134665" y="563442"/>
                  <a:pt x="124786" y="553577"/>
                </a:cubicBezTo>
                <a:lnTo>
                  <a:pt x="53225" y="482125"/>
                </a:lnTo>
                <a:cubicBezTo>
                  <a:pt x="43257" y="472260"/>
                  <a:pt x="43257" y="456263"/>
                  <a:pt x="53225" y="446310"/>
                </a:cubicBezTo>
                <a:lnTo>
                  <a:pt x="79482" y="420004"/>
                </a:lnTo>
                <a:cubicBezTo>
                  <a:pt x="72629" y="406940"/>
                  <a:pt x="66932" y="393254"/>
                  <a:pt x="62482" y="379212"/>
                </a:cubicBezTo>
                <a:lnTo>
                  <a:pt x="25278" y="379212"/>
                </a:lnTo>
                <a:cubicBezTo>
                  <a:pt x="11304" y="379212"/>
                  <a:pt x="0" y="367926"/>
                  <a:pt x="0" y="353884"/>
                </a:cubicBezTo>
                <a:lnTo>
                  <a:pt x="0" y="252749"/>
                </a:lnTo>
                <a:cubicBezTo>
                  <a:pt x="0" y="238796"/>
                  <a:pt x="11304" y="227510"/>
                  <a:pt x="25278" y="227510"/>
                </a:cubicBezTo>
                <a:lnTo>
                  <a:pt x="62482" y="227510"/>
                </a:lnTo>
                <a:cubicBezTo>
                  <a:pt x="66932" y="213468"/>
                  <a:pt x="72629" y="199782"/>
                  <a:pt x="79482" y="186629"/>
                </a:cubicBezTo>
                <a:lnTo>
                  <a:pt x="53225" y="160323"/>
                </a:lnTo>
                <a:cubicBezTo>
                  <a:pt x="43257" y="150459"/>
                  <a:pt x="43257" y="134462"/>
                  <a:pt x="53225" y="124597"/>
                </a:cubicBezTo>
                <a:lnTo>
                  <a:pt x="124786" y="53145"/>
                </a:lnTo>
                <a:cubicBezTo>
                  <a:pt x="134665" y="43191"/>
                  <a:pt x="150686" y="43191"/>
                  <a:pt x="160566" y="53145"/>
                </a:cubicBezTo>
                <a:lnTo>
                  <a:pt x="186911" y="79451"/>
                </a:lnTo>
                <a:cubicBezTo>
                  <a:pt x="200084" y="72519"/>
                  <a:pt x="213791" y="66831"/>
                  <a:pt x="227854" y="62387"/>
                </a:cubicBezTo>
                <a:lnTo>
                  <a:pt x="227854" y="25239"/>
                </a:lnTo>
                <a:cubicBezTo>
                  <a:pt x="227854" y="11287"/>
                  <a:pt x="239157" y="0"/>
                  <a:pt x="25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8" name="Oval 54"/>
          <p:cNvSpPr/>
          <p:nvPr/>
        </p:nvSpPr>
        <p:spPr>
          <a:xfrm>
            <a:off x="7134785" y="1987276"/>
            <a:ext cx="503161" cy="393109"/>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9" name="Oval 55"/>
          <p:cNvSpPr/>
          <p:nvPr/>
        </p:nvSpPr>
        <p:spPr>
          <a:xfrm>
            <a:off x="7160142" y="4619472"/>
            <a:ext cx="503161" cy="4839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1" name="文本框 60"/>
          <p:cNvSpPr txBox="1"/>
          <p:nvPr/>
        </p:nvSpPr>
        <p:spPr>
          <a:xfrm>
            <a:off x="7859330" y="4530221"/>
            <a:ext cx="4042833" cy="1810541"/>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solidFill>
                  <a:schemeClr val="tx1">
                    <a:lumMod val="95000"/>
                    <a:lumOff val="5000"/>
                  </a:schemeClr>
                </a:solidFill>
                <a:latin typeface="+mn-ea"/>
                <a:sym typeface="Arial" panose="020B0604020202020204" pitchFamily="34" charset="0"/>
              </a:rPr>
              <a:t>随着企业年龄的增长，</a:t>
            </a:r>
            <a:r>
              <a:rPr lang="zh-CN" altLang="en-US" sz="1600" b="1" u="sng" dirty="0">
                <a:solidFill>
                  <a:schemeClr val="tx1">
                    <a:lumMod val="95000"/>
                    <a:lumOff val="5000"/>
                  </a:schemeClr>
                </a:solidFill>
                <a:latin typeface="+mn-ea"/>
                <a:sym typeface="Arial" panose="020B0604020202020204" pitchFamily="34" charset="0"/>
              </a:rPr>
              <a:t>杠杆的横截面</a:t>
            </a:r>
            <a:r>
              <a:rPr lang="zh-CN" altLang="en-US" sz="1600" dirty="0">
                <a:solidFill>
                  <a:schemeClr val="tx1">
                    <a:lumMod val="95000"/>
                    <a:lumOff val="5000"/>
                  </a:schemeClr>
                </a:solidFill>
                <a:latin typeface="+mn-ea"/>
                <a:sym typeface="Arial" panose="020B0604020202020204" pitchFamily="34" charset="0"/>
              </a:rPr>
              <a:t>越来越多地由</a:t>
            </a:r>
            <a:r>
              <a:rPr lang="zh-CN" altLang="en-US" sz="1600" b="1" u="sng" dirty="0">
                <a:solidFill>
                  <a:schemeClr val="tx1">
                    <a:lumMod val="95000"/>
                    <a:lumOff val="5000"/>
                  </a:schemeClr>
                </a:solidFill>
                <a:latin typeface="+mn-ea"/>
                <a:sym typeface="Arial" panose="020B0604020202020204" pitchFamily="34" charset="0"/>
              </a:rPr>
              <a:t>过去的融资机会（由市净率决定）</a:t>
            </a:r>
            <a:r>
              <a:rPr lang="zh-CN" altLang="en-US" sz="1600" dirty="0">
                <a:solidFill>
                  <a:schemeClr val="tx1">
                    <a:lumMod val="95000"/>
                    <a:lumOff val="5000"/>
                  </a:schemeClr>
                </a:solidFill>
                <a:latin typeface="+mn-ea"/>
                <a:sym typeface="Arial" panose="020B0604020202020204" pitchFamily="34" charset="0"/>
              </a:rPr>
              <a:t>和</a:t>
            </a:r>
            <a:r>
              <a:rPr lang="zh-CN" altLang="en-US" sz="1600" b="1" u="sng" dirty="0">
                <a:solidFill>
                  <a:schemeClr val="tx1">
                    <a:lumMod val="95000"/>
                    <a:lumOff val="5000"/>
                  </a:schemeClr>
                </a:solidFill>
                <a:latin typeface="+mn-ea"/>
                <a:sym typeface="Arial" panose="020B0604020202020204" pitchFamily="34" charset="0"/>
              </a:rPr>
              <a:t>过去积累留存收益的机会（由盈利能力决定）</a:t>
            </a:r>
            <a:r>
              <a:rPr lang="zh-CN" altLang="en-US" sz="1600" dirty="0">
                <a:solidFill>
                  <a:schemeClr val="tx1">
                    <a:lumMod val="95000"/>
                    <a:lumOff val="5000"/>
                  </a:schemeClr>
                </a:solidFill>
                <a:latin typeface="+mn-ea"/>
                <a:sym typeface="Arial" panose="020B0604020202020204" pitchFamily="34" charset="0"/>
              </a:rPr>
              <a:t>来解释。</a:t>
            </a:r>
            <a:endParaRPr lang="zh-CN" altLang="en-US" sz="1600" dirty="0">
              <a:solidFill>
                <a:schemeClr val="tx1">
                  <a:lumMod val="95000"/>
                  <a:lumOff val="5000"/>
                </a:schemeClr>
              </a:solidFill>
              <a:latin typeface="+mn-ea"/>
              <a:sym typeface="Arial" panose="020B0604020202020204" pitchFamily="34" charset="0"/>
            </a:endParaRPr>
          </a:p>
        </p:txBody>
      </p:sp>
      <p:sp>
        <p:nvSpPr>
          <p:cNvPr id="62" name="文本框 61"/>
          <p:cNvSpPr txBox="1"/>
          <p:nvPr/>
        </p:nvSpPr>
        <p:spPr>
          <a:xfrm>
            <a:off x="7962204" y="1408555"/>
            <a:ext cx="1410768" cy="578721"/>
          </a:xfrm>
          <a:prstGeom prst="rect">
            <a:avLst/>
          </a:prstGeom>
          <a:noFill/>
          <a:ln>
            <a:noFill/>
          </a:ln>
        </p:spPr>
        <p:txBody>
          <a:bodyPr wrap="none" lIns="180000" tIns="180000" rIns="180000" bIns="180000" rtlCol="0">
            <a:noAutofit/>
          </a:bodyPr>
          <a:lstStyle/>
          <a:p>
            <a:pPr algn="just"/>
            <a:r>
              <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rPr>
              <a:t>结论</a:t>
            </a:r>
            <a:r>
              <a:rPr lang="en-US" altLang="zh-CN" sz="2000" b="1" dirty="0">
                <a:solidFill>
                  <a:schemeClr val="accent1"/>
                </a:solidFill>
                <a:latin typeface="微软雅黑" panose="020B0503020204020204" charset="-122"/>
                <a:ea typeface="微软雅黑" panose="020B0503020204020204" charset="-122"/>
                <a:sym typeface="Arial" panose="020B0604020202020204" pitchFamily="34" charset="0"/>
              </a:rPr>
              <a:t>2</a:t>
            </a:r>
            <a:endPar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65" name="文本框 64"/>
          <p:cNvSpPr txBox="1"/>
          <p:nvPr/>
        </p:nvSpPr>
        <p:spPr>
          <a:xfrm>
            <a:off x="7983199" y="1987276"/>
            <a:ext cx="3795096" cy="1535019"/>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solidFill>
                  <a:schemeClr val="tx1">
                    <a:lumMod val="95000"/>
                    <a:lumOff val="5000"/>
                  </a:schemeClr>
                </a:solidFill>
                <a:latin typeface="+mn-ea"/>
                <a:sym typeface="Arial" panose="020B0604020202020204" pitchFamily="34" charset="0"/>
              </a:rPr>
              <a:t>虚线和实线之间的差距越来越大意味着</a:t>
            </a:r>
            <a:r>
              <a:rPr lang="zh-CN" altLang="en-US" sz="1600" b="1" u="sng" dirty="0">
                <a:solidFill>
                  <a:schemeClr val="tx1">
                    <a:lumMod val="95000"/>
                    <a:lumOff val="5000"/>
                  </a:schemeClr>
                </a:solidFill>
                <a:latin typeface="+mn-ea"/>
                <a:sym typeface="Arial" panose="020B0604020202020204" pitchFamily="34" charset="0"/>
              </a:rPr>
              <a:t>对于存在多年的公司</a:t>
            </a:r>
            <a:r>
              <a:rPr lang="zh-CN" altLang="en-US" sz="1600" dirty="0">
                <a:solidFill>
                  <a:schemeClr val="tx1">
                    <a:lumMod val="95000"/>
                    <a:lumOff val="5000"/>
                  </a:schemeClr>
                </a:solidFill>
                <a:latin typeface="+mn-ea"/>
                <a:sym typeface="Arial" panose="020B0604020202020204" pitchFamily="34" charset="0"/>
              </a:rPr>
              <a:t>而言，</a:t>
            </a:r>
            <a:r>
              <a:rPr lang="zh-CN" altLang="en-US" sz="1600" b="1" u="sng" dirty="0">
                <a:solidFill>
                  <a:schemeClr val="tx1">
                    <a:lumMod val="95000"/>
                    <a:lumOff val="5000"/>
                  </a:schemeClr>
                </a:solidFill>
                <a:latin typeface="+mn-ea"/>
                <a:sym typeface="Arial" panose="020B0604020202020204" pitchFamily="34" charset="0"/>
              </a:rPr>
              <a:t>历史估值信息变得越来越重要</a:t>
            </a:r>
            <a:r>
              <a:rPr lang="zh-CN" altLang="en-US" sz="1600" dirty="0">
                <a:solidFill>
                  <a:schemeClr val="tx1">
                    <a:lumMod val="95000"/>
                    <a:lumOff val="5000"/>
                  </a:schemeClr>
                </a:solidFill>
                <a:latin typeface="+mn-ea"/>
                <a:sym typeface="Arial" panose="020B0604020202020204" pitchFamily="34" charset="0"/>
              </a:rPr>
              <a:t>。</a:t>
            </a:r>
            <a:endParaRPr lang="zh-CN" altLang="en-US" sz="1600" dirty="0">
              <a:solidFill>
                <a:schemeClr val="tx1">
                  <a:lumMod val="95000"/>
                  <a:lumOff val="5000"/>
                </a:schemeClr>
              </a:solidFill>
              <a:latin typeface="+mn-ea"/>
              <a:sym typeface="Arial" panose="020B0604020202020204" pitchFamily="34" charset="0"/>
            </a:endParaRPr>
          </a:p>
        </p:txBody>
      </p:sp>
      <p:sp>
        <p:nvSpPr>
          <p:cNvPr id="66" name="文本框 65"/>
          <p:cNvSpPr txBox="1"/>
          <p:nvPr/>
        </p:nvSpPr>
        <p:spPr>
          <a:xfrm>
            <a:off x="7935156" y="4133761"/>
            <a:ext cx="1410768" cy="578721"/>
          </a:xfrm>
          <a:prstGeom prst="rect">
            <a:avLst/>
          </a:prstGeom>
          <a:noFill/>
          <a:ln>
            <a:noFill/>
          </a:ln>
        </p:spPr>
        <p:txBody>
          <a:bodyPr wrap="none" lIns="180000" tIns="180000" rIns="180000" bIns="180000" rtlCol="0">
            <a:noAutofit/>
          </a:bodyPr>
          <a:lstStyle/>
          <a:p>
            <a:pPr algn="just"/>
            <a:r>
              <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rPr>
              <a:t>结论</a:t>
            </a:r>
            <a:r>
              <a:rPr lang="en-US" altLang="zh-CN" sz="2000" b="1" dirty="0">
                <a:solidFill>
                  <a:schemeClr val="accent1"/>
                </a:solidFill>
                <a:latin typeface="微软雅黑" panose="020B0503020204020204" charset="-122"/>
                <a:ea typeface="微软雅黑" panose="020B0503020204020204" charset="-122"/>
                <a:sym typeface="Arial" panose="020B0604020202020204" pitchFamily="34" charset="0"/>
              </a:rPr>
              <a:t>4</a:t>
            </a:r>
            <a:endPar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67" name="文本框 66"/>
          <p:cNvSpPr txBox="1"/>
          <p:nvPr/>
        </p:nvSpPr>
        <p:spPr>
          <a:xfrm>
            <a:off x="382720" y="4660644"/>
            <a:ext cx="3680097" cy="1306461"/>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lnSpc>
                <a:spcPct val="150000"/>
              </a:lnSpc>
            </a:pPr>
            <a:r>
              <a:rPr lang="zh-CN" altLang="en-US" sz="1600" dirty="0">
                <a:solidFill>
                  <a:schemeClr val="tx1">
                    <a:lumMod val="95000"/>
                    <a:lumOff val="5000"/>
                  </a:schemeClr>
                </a:solidFill>
                <a:latin typeface="+mn-ea"/>
                <a:sym typeface="Arial" panose="020B0604020202020204" pitchFamily="34" charset="0"/>
              </a:rPr>
              <a:t>加权方案并没有改善所有变量的表现。历史信息只对</a:t>
            </a:r>
            <a:r>
              <a:rPr lang="zh-CN" altLang="en-US" sz="1600" b="1" u="sng" dirty="0">
                <a:solidFill>
                  <a:schemeClr val="tx1">
                    <a:lumMod val="95000"/>
                    <a:lumOff val="5000"/>
                  </a:schemeClr>
                </a:solidFill>
                <a:latin typeface="+mn-ea"/>
                <a:sym typeface="Arial" panose="020B0604020202020204" pitchFamily="34" charset="0"/>
              </a:rPr>
              <a:t>市净率</a:t>
            </a:r>
            <a:r>
              <a:rPr lang="zh-CN" altLang="en-US" sz="1600" dirty="0">
                <a:solidFill>
                  <a:schemeClr val="tx1">
                    <a:lumMod val="95000"/>
                    <a:lumOff val="5000"/>
                  </a:schemeClr>
                </a:solidFill>
                <a:latin typeface="+mn-ea"/>
                <a:sym typeface="Arial" panose="020B0604020202020204" pitchFamily="34" charset="0"/>
              </a:rPr>
              <a:t>和</a:t>
            </a:r>
            <a:r>
              <a:rPr lang="zh-CN" altLang="en-US" sz="1600" b="1" u="sng" dirty="0">
                <a:solidFill>
                  <a:schemeClr val="tx1">
                    <a:lumMod val="95000"/>
                    <a:lumOff val="5000"/>
                  </a:schemeClr>
                </a:solidFill>
                <a:latin typeface="+mn-ea"/>
                <a:sym typeface="Arial" panose="020B0604020202020204" pitchFamily="34" charset="0"/>
              </a:rPr>
              <a:t>盈利能力</a:t>
            </a:r>
            <a:r>
              <a:rPr lang="zh-CN" altLang="en-US" sz="1600" dirty="0">
                <a:solidFill>
                  <a:schemeClr val="tx1">
                    <a:lumMod val="95000"/>
                    <a:lumOff val="5000"/>
                  </a:schemeClr>
                </a:solidFill>
                <a:latin typeface="+mn-ea"/>
                <a:sym typeface="Arial" panose="020B0604020202020204" pitchFamily="34" charset="0"/>
              </a:rPr>
              <a:t>有增益作用。</a:t>
            </a:r>
            <a:endParaRPr lang="zh-CN" altLang="en-US" sz="1600" dirty="0">
              <a:solidFill>
                <a:schemeClr val="tx1">
                  <a:lumMod val="95000"/>
                  <a:lumOff val="5000"/>
                </a:schemeClr>
              </a:solidFill>
              <a:latin typeface="+mn-ea"/>
              <a:sym typeface="Arial" panose="020B0604020202020204" pitchFamily="34" charset="0"/>
            </a:endParaRPr>
          </a:p>
        </p:txBody>
      </p:sp>
      <p:sp>
        <p:nvSpPr>
          <p:cNvPr id="68" name="文本框 67"/>
          <p:cNvSpPr txBox="1"/>
          <p:nvPr/>
        </p:nvSpPr>
        <p:spPr>
          <a:xfrm>
            <a:off x="2798033" y="1414433"/>
            <a:ext cx="1410768" cy="578721"/>
          </a:xfrm>
          <a:prstGeom prst="rect">
            <a:avLst/>
          </a:prstGeom>
          <a:noFill/>
          <a:ln>
            <a:noFill/>
          </a:ln>
        </p:spPr>
        <p:txBody>
          <a:bodyPr wrap="none" lIns="180000" tIns="180000" rIns="180000" bIns="180000" rtlCol="0">
            <a:noAutofit/>
          </a:bodyPr>
          <a:lstStyle/>
          <a:p>
            <a:pPr algn="r"/>
            <a:r>
              <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rPr>
              <a:t>结论</a:t>
            </a:r>
            <a:r>
              <a:rPr lang="en-US" altLang="zh-CN" sz="2000" b="1" dirty="0">
                <a:solidFill>
                  <a:schemeClr val="accent1"/>
                </a:solidFill>
                <a:latin typeface="微软雅黑" panose="020B0503020204020204" charset="-122"/>
                <a:ea typeface="微软雅黑" panose="020B0503020204020204" charset="-122"/>
                <a:sym typeface="Arial" panose="020B0604020202020204" pitchFamily="34" charset="0"/>
              </a:rPr>
              <a:t>1</a:t>
            </a:r>
            <a:endPar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71" name="文本框 70"/>
          <p:cNvSpPr txBox="1"/>
          <p:nvPr/>
        </p:nvSpPr>
        <p:spPr>
          <a:xfrm>
            <a:off x="383908" y="1916158"/>
            <a:ext cx="4072631" cy="2096493"/>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lnSpc>
                <a:spcPct val="150000"/>
              </a:lnSpc>
            </a:pPr>
            <a:r>
              <a:rPr lang="zh-CN" altLang="en-US" sz="1600" dirty="0">
                <a:solidFill>
                  <a:schemeClr val="tx1">
                    <a:lumMod val="95000"/>
                    <a:lumOff val="5000"/>
                  </a:schemeClr>
                </a:solidFill>
                <a:latin typeface="+mn-ea"/>
                <a:sym typeface="Arial" panose="020B0604020202020204" pitchFamily="34" charset="0"/>
              </a:rPr>
              <a:t>加权平均数可以解释约</a:t>
            </a:r>
            <a:r>
              <a:rPr lang="en-US" altLang="zh-CN" sz="1600" dirty="0">
                <a:solidFill>
                  <a:schemeClr val="tx1">
                    <a:lumMod val="95000"/>
                    <a:lumOff val="5000"/>
                  </a:schemeClr>
                </a:solidFill>
                <a:latin typeface="+mn-ea"/>
                <a:sym typeface="Arial" panose="020B0604020202020204" pitchFamily="34" charset="0"/>
              </a:rPr>
              <a:t>15%</a:t>
            </a:r>
            <a:r>
              <a:rPr lang="zh-CN" altLang="en-US" sz="1600" dirty="0">
                <a:solidFill>
                  <a:schemeClr val="tx1">
                    <a:lumMod val="95000"/>
                    <a:lumOff val="5000"/>
                  </a:schemeClr>
                </a:solidFill>
                <a:latin typeface="+mn-ea"/>
                <a:sym typeface="Arial" panose="020B0604020202020204" pitchFamily="34" charset="0"/>
              </a:rPr>
              <a:t>的资本结构横截面变化，</a:t>
            </a:r>
            <a:r>
              <a:rPr lang="zh-CN" altLang="en-US" sz="1600" b="1" u="sng" dirty="0">
                <a:solidFill>
                  <a:schemeClr val="tx1">
                    <a:lumMod val="95000"/>
                    <a:lumOff val="5000"/>
                  </a:schemeClr>
                </a:solidFill>
                <a:latin typeface="+mn-ea"/>
                <a:sym typeface="Arial" panose="020B0604020202020204" pitchFamily="34" charset="0"/>
              </a:rPr>
              <a:t>解释能力</a:t>
            </a:r>
            <a:r>
              <a:rPr lang="zh-CN" altLang="en-US" sz="1600" dirty="0">
                <a:solidFill>
                  <a:schemeClr val="tx1">
                    <a:lumMod val="95000"/>
                    <a:lumOff val="5000"/>
                  </a:schemeClr>
                </a:solidFill>
                <a:latin typeface="+mn-ea"/>
                <a:sym typeface="Arial" panose="020B0604020202020204" pitchFamily="34" charset="0"/>
              </a:rPr>
              <a:t>随着公司的老化</a:t>
            </a:r>
            <a:r>
              <a:rPr lang="zh-CN" altLang="en-US" sz="1600" b="1" u="sng" dirty="0">
                <a:solidFill>
                  <a:schemeClr val="tx1">
                    <a:lumMod val="95000"/>
                    <a:lumOff val="5000"/>
                  </a:schemeClr>
                </a:solidFill>
                <a:latin typeface="+mn-ea"/>
                <a:sym typeface="Arial" panose="020B0604020202020204" pitchFamily="34" charset="0"/>
              </a:rPr>
              <a:t>保持稳定</a:t>
            </a:r>
            <a:r>
              <a:rPr lang="zh-CN" altLang="en-US" sz="1600" dirty="0">
                <a:solidFill>
                  <a:schemeClr val="tx1">
                    <a:lumMod val="95000"/>
                    <a:lumOff val="5000"/>
                  </a:schemeClr>
                </a:solidFill>
                <a:latin typeface="+mn-ea"/>
                <a:sym typeface="Arial" panose="020B0604020202020204" pitchFamily="34" charset="0"/>
              </a:rPr>
              <a:t>。相反，</a:t>
            </a:r>
            <a:r>
              <a:rPr lang="zh-CN" altLang="en-US" sz="1600" b="1" dirty="0">
                <a:solidFill>
                  <a:schemeClr val="tx1">
                    <a:lumMod val="95000"/>
                    <a:lumOff val="5000"/>
                  </a:schemeClr>
                </a:solidFill>
                <a:latin typeface="+mn-ea"/>
                <a:sym typeface="Arial" panose="020B0604020202020204" pitchFamily="34" charset="0"/>
              </a:rPr>
              <a:t>滞后</a:t>
            </a:r>
            <a:r>
              <a:rPr lang="zh-CN" altLang="en-US" sz="1600" b="1" u="sng" dirty="0">
                <a:solidFill>
                  <a:schemeClr val="tx1">
                    <a:lumMod val="95000"/>
                    <a:lumOff val="5000"/>
                  </a:schemeClr>
                </a:solidFill>
                <a:latin typeface="+mn-ea"/>
                <a:sym typeface="Arial" panose="020B0604020202020204" pitchFamily="34" charset="0"/>
              </a:rPr>
              <a:t>的价值</a:t>
            </a:r>
            <a:r>
              <a:rPr lang="zh-CN" altLang="en-US" sz="1600" dirty="0">
                <a:solidFill>
                  <a:schemeClr val="tx1">
                    <a:lumMod val="95000"/>
                    <a:lumOff val="5000"/>
                  </a:schemeClr>
                </a:solidFill>
                <a:latin typeface="+mn-ea"/>
                <a:sym typeface="Arial" panose="020B0604020202020204" pitchFamily="34" charset="0"/>
              </a:rPr>
              <a:t>解释能力随着企业年龄增长而</a:t>
            </a:r>
            <a:r>
              <a:rPr lang="zh-CN" altLang="en-US" sz="1600" b="1" u="sng" dirty="0">
                <a:solidFill>
                  <a:schemeClr val="tx1">
                    <a:lumMod val="95000"/>
                    <a:lumOff val="5000"/>
                  </a:schemeClr>
                </a:solidFill>
                <a:latin typeface="+mn-ea"/>
                <a:sym typeface="Arial" panose="020B0604020202020204" pitchFamily="34" charset="0"/>
              </a:rPr>
              <a:t>稳步下降</a:t>
            </a:r>
            <a:r>
              <a:rPr lang="zh-CN" altLang="en-US" sz="1600" dirty="0">
                <a:solidFill>
                  <a:schemeClr val="tx1">
                    <a:lumMod val="95000"/>
                    <a:lumOff val="5000"/>
                  </a:schemeClr>
                </a:solidFill>
                <a:latin typeface="+mn-ea"/>
                <a:sym typeface="Arial" panose="020B0604020202020204" pitchFamily="34" charset="0"/>
              </a:rPr>
              <a:t>。</a:t>
            </a:r>
            <a:endParaRPr lang="zh-CN" altLang="en-US" sz="1600" dirty="0">
              <a:solidFill>
                <a:schemeClr val="tx1">
                  <a:lumMod val="95000"/>
                  <a:lumOff val="5000"/>
                </a:schemeClr>
              </a:solidFill>
              <a:latin typeface="+mn-ea"/>
              <a:sym typeface="Arial" panose="020B0604020202020204" pitchFamily="34" charset="0"/>
            </a:endParaRPr>
          </a:p>
        </p:txBody>
      </p:sp>
      <p:sp>
        <p:nvSpPr>
          <p:cNvPr id="72" name="文本框 71"/>
          <p:cNvSpPr txBox="1"/>
          <p:nvPr/>
        </p:nvSpPr>
        <p:spPr>
          <a:xfrm>
            <a:off x="2796433" y="4047287"/>
            <a:ext cx="1410768" cy="578721"/>
          </a:xfrm>
          <a:prstGeom prst="rect">
            <a:avLst/>
          </a:prstGeom>
          <a:noFill/>
          <a:ln>
            <a:noFill/>
          </a:ln>
        </p:spPr>
        <p:txBody>
          <a:bodyPr wrap="none" lIns="180000" tIns="180000" rIns="180000" bIns="180000" rtlCol="0">
            <a:noAutofit/>
          </a:bodyPr>
          <a:lstStyle/>
          <a:p>
            <a:pPr algn="r"/>
            <a:r>
              <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rPr>
              <a:t>结论</a:t>
            </a:r>
            <a:r>
              <a:rPr lang="en-US" altLang="zh-CN" sz="2000" b="1" dirty="0">
                <a:solidFill>
                  <a:schemeClr val="accent1"/>
                </a:solidFill>
                <a:latin typeface="微软雅黑" panose="020B0503020204020204" charset="-122"/>
                <a:ea typeface="微软雅黑" panose="020B0503020204020204" charset="-122"/>
                <a:sym typeface="Arial" panose="020B0604020202020204" pitchFamily="34" charset="0"/>
              </a:rPr>
              <a:t>3</a:t>
            </a:r>
            <a:endParaRPr lang="zh-CN" altLang="en-US" sz="2000" b="1" dirty="0">
              <a:solidFill>
                <a:schemeClr val="accent1"/>
              </a:solidFill>
              <a:latin typeface="微软雅黑" panose="020B0503020204020204" charset="-122"/>
              <a:ea typeface="微软雅黑" panose="020B0503020204020204" charset="-122"/>
              <a:sym typeface="Arial" panose="020B0604020202020204" pitchFamily="34" charset="0"/>
            </a:endParaRPr>
          </a:p>
        </p:txBody>
      </p:sp>
      <p:cxnSp>
        <p:nvCxnSpPr>
          <p:cNvPr id="38" name="直接连接符 37"/>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52512" y="300592"/>
            <a:ext cx="4606371" cy="830997"/>
          </a:xfrm>
          <a:prstGeom prst="rect">
            <a:avLst/>
          </a:prstGeom>
          <a:noFill/>
        </p:spPr>
        <p:txBody>
          <a:bodyPr wrap="square" rtlCol="0">
            <a:spAutoFit/>
          </a:bodyPr>
          <a:lstStyle/>
          <a:p>
            <a:r>
              <a:rPr lang="zh-CN" altLang="en-US" sz="2400" b="1" dirty="0">
                <a:solidFill>
                  <a:srgbClr val="94070A"/>
                </a:solidFill>
                <a:latin typeface="微软雅黑" panose="020B0503020204020204" charset="-122"/>
                <a:ea typeface="微软雅黑" panose="020B0503020204020204" charset="-122"/>
              </a:rPr>
              <a:t>单变量回归结论</a:t>
            </a:r>
            <a:endParaRPr kumimoji="0" lang="zh-CN" altLang="en-US" sz="2400" b="1" i="0" u="none" strike="noStrike" kern="1200" cap="none" spc="0" normalizeH="0" baseline="0" noProof="0" dirty="0">
              <a:ln>
                <a:noFill/>
              </a:ln>
              <a:solidFill>
                <a:srgbClr val="94070A"/>
              </a:solidFill>
              <a:effectLst/>
              <a:uLnTx/>
              <a:uFillTx/>
              <a:latin typeface="微软雅黑" panose="020B0503020204020204" charset="-122"/>
              <a:ea typeface="微软雅黑" panose="020B0503020204020204" charset="-122"/>
              <a:cs typeface="+mn-cs"/>
            </a:endParaRPr>
          </a:p>
          <a:p>
            <a:endParaRPr lang="zh-CN" altLang="en-US" sz="2400" b="1" dirty="0">
              <a:solidFill>
                <a:schemeClr val="accent1"/>
              </a:solidFill>
              <a:latin typeface="+mj-ea"/>
              <a:ea typeface="+mj-ea"/>
            </a:endParaRPr>
          </a:p>
        </p:txBody>
      </p:sp>
      <p:pic>
        <p:nvPicPr>
          <p:cNvPr id="40" name="图片 39"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00" y="2847975"/>
            <a:ext cx="12193200" cy="2076450"/>
          </a:xfrm>
          <a:prstGeom prst="rect">
            <a:avLst/>
          </a:prstGeom>
          <a:gradFill flip="none" rotWithShape="1">
            <a:gsLst>
              <a:gs pos="0">
                <a:schemeClr val="accent1">
                  <a:alpha val="90000"/>
                </a:schemeClr>
              </a:gs>
              <a:gs pos="100000">
                <a:schemeClr val="accent2">
                  <a:alpha val="90000"/>
                </a:schemeClr>
              </a:gs>
            </a:gsLst>
            <a:lin ang="0" scaled="1"/>
            <a:tileRect/>
          </a:gradFill>
          <a:ln>
            <a:noFill/>
          </a:ln>
          <a:effectLst>
            <a:outerShdw blurRad="63500" sx="105000" sy="105000" algn="ctr"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矩形: 圆角 2"/>
          <p:cNvSpPr/>
          <p:nvPr/>
        </p:nvSpPr>
        <p:spPr>
          <a:xfrm>
            <a:off x="1206498" y="1371599"/>
            <a:ext cx="10068053" cy="5056631"/>
          </a:xfrm>
          <a:prstGeom prst="roundRect">
            <a:avLst>
              <a:gd name="adj" fmla="val 3313"/>
            </a:avLst>
          </a:prstGeom>
          <a:solidFill>
            <a:schemeClr val="bg1"/>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marL="0" marR="0" lvl="0" indent="0" algn="ctr" defTabSz="914400" rtl="0" eaLnBrk="1" fontAlgn="auto" latinLnBrk="0" hangingPunct="1">
              <a:lnSpc>
                <a:spcPct val="90000"/>
              </a:lnSpc>
              <a:spcBef>
                <a:spcPts val="1000"/>
              </a:spcBef>
              <a:spcAft>
                <a:spcPts val="0"/>
              </a:spcAft>
              <a:buClrTx/>
              <a:buSzTx/>
              <a:buFontTx/>
              <a:buNone/>
              <a:defRPr/>
            </a:pPr>
            <a:endParaRPr kumimoji="0" lang="zh-CN" altLang="en-US" sz="8800" b="0" i="0" u="none" strike="noStrike" kern="1200" cap="none" spc="0" normalizeH="0" baseline="0" noProof="0" dirty="0">
              <a:ln>
                <a:noFill/>
              </a:ln>
              <a:gradFill flip="none" rotWithShape="1">
                <a:gsLst>
                  <a:gs pos="0">
                    <a:srgbClr val="94070A"/>
                  </a:gs>
                  <a:gs pos="99438">
                    <a:srgbClr val="A5A5A5"/>
                  </a:gs>
                  <a:gs pos="66000">
                    <a:srgbClr val="D7C8B5"/>
                  </a:gs>
                </a:gsLst>
                <a:path path="circle">
                  <a:fillToRect t="100000" r="100000"/>
                </a:path>
                <a:tileRect l="-100000" b="-100000"/>
              </a:gradFill>
              <a:effectLst/>
              <a:uLnTx/>
              <a:uFillTx/>
              <a:latin typeface="Arial" panose="020B0604020202020204"/>
              <a:ea typeface="微软雅黑" panose="020B0503020204020204" charset="-122"/>
              <a:cs typeface="+mn-cs"/>
            </a:endParaRPr>
          </a:p>
        </p:txBody>
      </p:sp>
      <p:cxnSp>
        <p:nvCxnSpPr>
          <p:cNvPr id="4" name="直接连接符 3"/>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2512" y="300592"/>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94070A"/>
                </a:solidFill>
                <a:latin typeface="微软雅黑" panose="020B0503020204020204" charset="-122"/>
                <a:ea typeface="微软雅黑" panose="020B0503020204020204" charset="-122"/>
              </a:rPr>
              <a:t> </a:t>
            </a:r>
            <a:r>
              <a:rPr lang="en-US" altLang="zh-CN" sz="2400" b="1" dirty="0" err="1">
                <a:solidFill>
                  <a:srgbClr val="94070A"/>
                </a:solidFill>
                <a:latin typeface="微软雅黑" panose="020B0503020204020204" charset="-122"/>
                <a:ea typeface="微软雅黑" panose="020B0503020204020204" charset="-122"/>
              </a:rPr>
              <a:t>Rajan</a:t>
            </a:r>
            <a:r>
              <a:rPr lang="en-US" altLang="zh-CN" sz="2400" b="1" dirty="0">
                <a:solidFill>
                  <a:srgbClr val="94070A"/>
                </a:solidFill>
                <a:latin typeface="微软雅黑" panose="020B0503020204020204" charset="-122"/>
                <a:ea typeface="微软雅黑" panose="020B0503020204020204" charset="-122"/>
              </a:rPr>
              <a:t> </a:t>
            </a:r>
            <a:r>
              <a:rPr lang="zh-CN" altLang="en-US" sz="2400" b="1" dirty="0">
                <a:solidFill>
                  <a:srgbClr val="94070A"/>
                </a:solidFill>
                <a:latin typeface="微软雅黑" panose="020B0503020204020204" charset="-122"/>
                <a:ea typeface="微软雅黑" panose="020B0503020204020204" charset="-122"/>
              </a:rPr>
              <a:t>和 </a:t>
            </a:r>
            <a:r>
              <a:rPr lang="en-US" altLang="zh-CN" sz="2400" b="1" dirty="0">
                <a:solidFill>
                  <a:srgbClr val="94070A"/>
                </a:solidFill>
                <a:latin typeface="微软雅黑" panose="020B0503020204020204" charset="-122"/>
                <a:ea typeface="微软雅黑" panose="020B0503020204020204" charset="-122"/>
              </a:rPr>
              <a:t>Zingales</a:t>
            </a:r>
            <a:r>
              <a:rPr lang="zh-CN" altLang="en-US" sz="2400" b="1" dirty="0">
                <a:solidFill>
                  <a:srgbClr val="94070A"/>
                </a:solidFill>
                <a:latin typeface="微软雅黑" panose="020B0503020204020204" charset="-122"/>
                <a:ea typeface="微软雅黑" panose="020B0503020204020204" charset="-122"/>
              </a:rPr>
              <a:t>（</a:t>
            </a:r>
            <a:r>
              <a:rPr lang="en-US" altLang="zh-CN" sz="2400" b="1" dirty="0">
                <a:solidFill>
                  <a:srgbClr val="94070A"/>
                </a:solidFill>
                <a:latin typeface="微软雅黑" panose="020B0503020204020204" charset="-122"/>
                <a:ea typeface="微软雅黑" panose="020B0503020204020204" charset="-122"/>
              </a:rPr>
              <a:t>1995 </a:t>
            </a:r>
            <a:r>
              <a:rPr lang="zh-CN" altLang="en-US" sz="2400" b="1" dirty="0">
                <a:solidFill>
                  <a:srgbClr val="94070A"/>
                </a:solidFill>
                <a:latin typeface="微软雅黑" panose="020B0503020204020204" charset="-122"/>
                <a:ea typeface="微软雅黑" panose="020B0503020204020204" charset="-122"/>
              </a:rPr>
              <a:t>年）</a:t>
            </a:r>
            <a:endParaRPr lang="zh-CN" altLang="en-US" sz="2400" b="1" dirty="0">
              <a:solidFill>
                <a:srgbClr val="94070A"/>
              </a:solidFill>
              <a:latin typeface="微软雅黑" panose="020B0503020204020204" charset="-122"/>
              <a:ea typeface="微软雅黑" panose="020B0503020204020204" charset="-122"/>
            </a:endParaRPr>
          </a:p>
        </p:txBody>
      </p:sp>
      <p:pic>
        <p:nvPicPr>
          <p:cNvPr id="7" name="图片 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10560" b="1"/>
          <a:stretch>
            <a:fillRect/>
          </a:stretch>
        </p:blipFill>
        <p:spPr>
          <a:xfrm>
            <a:off x="1772975" y="1699198"/>
            <a:ext cx="8952965" cy="732361"/>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970" y="2621022"/>
            <a:ext cx="461966" cy="490541"/>
          </a:xfrm>
          <a:prstGeom prst="rect">
            <a:avLst/>
          </a:prstGeom>
        </p:spPr>
      </p:pic>
      <p:sp>
        <p:nvSpPr>
          <p:cNvPr id="17" name="文本框 16"/>
          <p:cNvSpPr txBox="1"/>
          <p:nvPr/>
        </p:nvSpPr>
        <p:spPr>
          <a:xfrm>
            <a:off x="3234488" y="4042393"/>
            <a:ext cx="775101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a:t>
            </a:r>
            <a:r>
              <a:rPr lang="en-US" altLang="zh-CN" b="1" i="1" dirty="0">
                <a:latin typeface="Consolas" panose="020B0609020204030204" pitchFamily="49" charset="0"/>
                <a:ea typeface="宋体" panose="02010600030101010101" pitchFamily="2" charset="-122"/>
              </a:rPr>
              <a:t>t-1 </a:t>
            </a:r>
            <a:r>
              <a:rPr lang="zh-CN" altLang="en-US" dirty="0">
                <a:latin typeface="宋体" panose="02010600030101010101" pitchFamily="2" charset="-122"/>
                <a:ea typeface="宋体" panose="02010600030101010101" pitchFamily="2" charset="-122"/>
              </a:rPr>
              <a:t>年的市场账面比率，即资产减去账面权益加上市场权益再除以资产</a:t>
            </a:r>
            <a:endParaRPr lang="zh-CN" altLang="en-US" dirty="0">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12080"/>
          <a:stretch>
            <a:fillRect/>
          </a:stretch>
        </p:blipFill>
        <p:spPr>
          <a:xfrm>
            <a:off x="2245468" y="3225515"/>
            <a:ext cx="900119" cy="523401"/>
          </a:xfrm>
          <a:prstGeom prst="rect">
            <a:avLst/>
          </a:prstGeom>
        </p:spPr>
      </p:pic>
      <p:sp>
        <p:nvSpPr>
          <p:cNvPr id="20" name="文本框 19"/>
          <p:cNvSpPr txBox="1"/>
          <p:nvPr/>
        </p:nvSpPr>
        <p:spPr>
          <a:xfrm>
            <a:off x="3234486" y="3262683"/>
            <a:ext cx="7292599"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：首次公开募股年至 </a:t>
            </a:r>
            <a:r>
              <a:rPr lang="en-US" altLang="zh-CN" b="1" i="1" dirty="0">
                <a:latin typeface="Consolas" panose="020B0609020204030204" pitchFamily="49" charset="0"/>
                <a:ea typeface="宋体" panose="02010600030101010101" pitchFamily="2" charset="-122"/>
              </a:rPr>
              <a:t>t-1 </a:t>
            </a:r>
            <a:r>
              <a:rPr lang="zh-CN" altLang="en-US" dirty="0">
                <a:latin typeface="宋体" panose="02010600030101010101" pitchFamily="2" charset="-122"/>
                <a:ea typeface="宋体" panose="02010600030101010101" pitchFamily="2" charset="-122"/>
              </a:rPr>
              <a:t>年的加权平均市净率，外部融资的定义是股票发行净额加上债务发行净额，若为负数，则权重设为零。</a:t>
            </a:r>
            <a:endParaRPr lang="zh-CN" altLang="en-US" dirty="0">
              <a:latin typeface="宋体" panose="02010600030101010101" pitchFamily="2" charset="-122"/>
              <a:ea typeface="宋体" panose="02010600030101010101" pitchFamily="2" charset="-122"/>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8058" y="3959842"/>
            <a:ext cx="585792" cy="500066"/>
          </a:xfrm>
          <a:prstGeom prst="rect">
            <a:avLst/>
          </a:prstGeom>
        </p:spPr>
      </p:pic>
      <p:sp>
        <p:nvSpPr>
          <p:cNvPr id="23" name="文本框 22"/>
          <p:cNvSpPr txBox="1"/>
          <p:nvPr/>
        </p:nvSpPr>
        <p:spPr>
          <a:xfrm>
            <a:off x="3234486" y="2715182"/>
            <a:ext cx="72925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：账面债务与总资产减去账面权益加市场权益的结果（市场价值）之比</a:t>
            </a:r>
            <a:endParaRPr lang="zh-CN" altLang="en-US" dirty="0">
              <a:latin typeface="宋体" panose="02010600030101010101" pitchFamily="2" charset="-122"/>
              <a:ea typeface="宋体" panose="02010600030101010101" pitchFamily="2" charset="-122"/>
            </a:endParaRPr>
          </a:p>
        </p:txBody>
      </p:sp>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193" y="4464193"/>
            <a:ext cx="814393" cy="509591"/>
          </a:xfrm>
          <a:prstGeom prst="rect">
            <a:avLst/>
          </a:prstGeom>
        </p:spPr>
      </p:pic>
      <p:sp>
        <p:nvSpPr>
          <p:cNvPr id="26" name="文本框 25"/>
          <p:cNvSpPr txBox="1"/>
          <p:nvPr/>
        </p:nvSpPr>
        <p:spPr>
          <a:xfrm>
            <a:off x="3234486" y="4585399"/>
            <a:ext cx="72925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：固定资产强度定义为不动产、厂房和设备净值除以资产</a:t>
            </a:r>
            <a:endParaRPr lang="zh-CN" altLang="en-US" dirty="0">
              <a:latin typeface="宋体" panose="02010600030101010101" pitchFamily="2" charset="-122"/>
              <a:ea typeface="宋体" panose="02010600030101010101" pitchFamily="2" charset="-122"/>
            </a:endParaRPr>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2441" y="5106186"/>
            <a:ext cx="1062045" cy="490541"/>
          </a:xfrm>
          <a:prstGeom prst="rect">
            <a:avLst/>
          </a:prstGeom>
        </p:spPr>
      </p:pic>
      <p:sp>
        <p:nvSpPr>
          <p:cNvPr id="29" name="文本框 28"/>
          <p:cNvSpPr txBox="1"/>
          <p:nvPr/>
        </p:nvSpPr>
        <p:spPr>
          <a:xfrm>
            <a:off x="3234486" y="5194713"/>
            <a:ext cx="72925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：盈利能力定义为折旧前营业收入除以资产</a:t>
            </a:r>
            <a:endParaRPr lang="zh-CN" altLang="en-US" dirty="0">
              <a:latin typeface="宋体" panose="02010600030101010101" pitchFamily="2" charset="-122"/>
              <a:ea typeface="宋体" panose="02010600030101010101" pitchFamily="2" charset="-122"/>
            </a:endParaRPr>
          </a:p>
        </p:txBody>
      </p:sp>
      <p:pic>
        <p:nvPicPr>
          <p:cNvPr id="31" name="图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3567" y="5711158"/>
            <a:ext cx="862019" cy="309565"/>
          </a:xfrm>
          <a:prstGeom prst="rect">
            <a:avLst/>
          </a:prstGeom>
        </p:spPr>
      </p:pic>
      <p:sp>
        <p:nvSpPr>
          <p:cNvPr id="32" name="文本框 31"/>
          <p:cNvSpPr txBox="1"/>
          <p:nvPr/>
        </p:nvSpPr>
        <p:spPr>
          <a:xfrm>
            <a:off x="3234486" y="5711158"/>
            <a:ext cx="72925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：企业规模定义为净销售额的对数</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2" name="组合 21"/>
          <p:cNvGrpSpPr/>
          <p:nvPr/>
        </p:nvGrpSpPr>
        <p:grpSpPr>
          <a:xfrm>
            <a:off x="707826" y="2324906"/>
            <a:ext cx="6011026" cy="1690504"/>
            <a:chOff x="4134233" y="2335237"/>
            <a:chExt cx="4675909" cy="1898015"/>
          </a:xfrm>
        </p:grpSpPr>
        <p:sp>
          <p:nvSpPr>
            <p:cNvPr id="23" name="文本框 22"/>
            <p:cNvSpPr txBox="1"/>
            <p:nvPr/>
          </p:nvSpPr>
          <p:spPr>
            <a:xfrm>
              <a:off x="4166891" y="2335237"/>
              <a:ext cx="39901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50" normalizeH="0" baseline="0" noProof="0" dirty="0">
                  <a:ln>
                    <a:noFill/>
                  </a:ln>
                  <a:solidFill>
                    <a:srgbClr val="595959"/>
                  </a:solidFill>
                  <a:effectLst/>
                  <a:uLnTx/>
                  <a:uFillTx/>
                  <a:cs typeface="+mn-ea"/>
                  <a:sym typeface="+mn-lt"/>
                </a:rPr>
                <a:t>PART ONE</a:t>
              </a:r>
              <a:endParaRPr kumimoji="0" lang="zh-CN" altLang="en-US" sz="2400" b="0" i="0" u="none" strike="noStrike" kern="1200" cap="none" spc="150" normalizeH="0" baseline="0" noProof="0" dirty="0">
                <a:ln>
                  <a:noFill/>
                </a:ln>
                <a:solidFill>
                  <a:srgbClr val="595959"/>
                </a:solidFill>
                <a:effectLst/>
                <a:uLnTx/>
                <a:uFillTx/>
                <a:cs typeface="+mn-ea"/>
                <a:sym typeface="+mn-lt"/>
              </a:endParaRPr>
            </a:p>
          </p:txBody>
        </p:sp>
        <p:sp>
          <p:nvSpPr>
            <p:cNvPr id="24" name="文本框 23"/>
            <p:cNvSpPr txBox="1"/>
            <p:nvPr/>
          </p:nvSpPr>
          <p:spPr>
            <a:xfrm>
              <a:off x="4134233" y="2786702"/>
              <a:ext cx="467590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rgbClr val="9A0001"/>
                  </a:solidFill>
                  <a:effectLst/>
                  <a:uLnTx/>
                  <a:uFillTx/>
                  <a:cs typeface="+mn-ea"/>
                  <a:sym typeface="+mn-lt"/>
                </a:rPr>
                <a:t>文献摘要与实证分析</a:t>
              </a:r>
              <a:endParaRPr kumimoji="0" lang="zh-CN" altLang="en-US" sz="4400" b="0" i="0" u="none" strike="noStrike" kern="1200" cap="none" spc="300" normalizeH="0" baseline="0" noProof="0" dirty="0">
                <a:ln>
                  <a:noFill/>
                </a:ln>
                <a:solidFill>
                  <a:srgbClr val="9A0001"/>
                </a:solidFill>
                <a:effectLst/>
                <a:uLnTx/>
                <a:uFillTx/>
                <a:cs typeface="+mn-ea"/>
                <a:sym typeface="+mn-lt"/>
              </a:endParaRPr>
            </a:p>
          </p:txBody>
        </p:sp>
      </p:grpSp>
      <p:sp>
        <p:nvSpPr>
          <p:cNvPr id="28" name="矩形 27"/>
          <p:cNvSpPr/>
          <p:nvPr/>
        </p:nvSpPr>
        <p:spPr>
          <a:xfrm>
            <a:off x="0" y="2453364"/>
            <a:ext cx="326571"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矩形 28"/>
          <p:cNvSpPr/>
          <p:nvPr/>
        </p:nvSpPr>
        <p:spPr>
          <a:xfrm>
            <a:off x="12072938" y="2453364"/>
            <a:ext cx="151719"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69" name="图片 68" descr="黑白色的标志&#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632" y="2603267"/>
            <a:ext cx="2520447" cy="7099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68649" y="441719"/>
            <a:ext cx="511474" cy="179412"/>
            <a:chOff x="10407368" y="1899432"/>
            <a:chExt cx="511474" cy="179412"/>
          </a:xfrm>
        </p:grpSpPr>
        <p:sp>
          <p:nvSpPr>
            <p:cNvPr id="3" name="平行四边形 2"/>
            <p:cNvSpPr/>
            <p:nvPr/>
          </p:nvSpPr>
          <p:spPr>
            <a:xfrm>
              <a:off x="10407368" y="1899432"/>
              <a:ext cx="195244" cy="179412"/>
            </a:xfrm>
            <a:prstGeom prst="parallelogram">
              <a:avLst>
                <a:gd name="adj" fmla="val 451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0565483" y="1899432"/>
              <a:ext cx="195244" cy="179412"/>
            </a:xfrm>
            <a:prstGeom prst="parallelogram">
              <a:avLst>
                <a:gd name="adj" fmla="val 4517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723598" y="1899432"/>
              <a:ext cx="195244" cy="179412"/>
            </a:xfrm>
            <a:prstGeom prst="parallelogram">
              <a:avLst>
                <a:gd name="adj" fmla="val 451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0" y="6786000"/>
            <a:ext cx="12192000" cy="72000"/>
          </a:xfrm>
          <a:prstGeom prst="rect">
            <a:avLst/>
          </a:prstGeom>
          <a:gradFill>
            <a:gsLst>
              <a:gs pos="0">
                <a:schemeClr val="accent1">
                  <a:alpha val="70000"/>
                </a:schemeClr>
              </a:gs>
              <a:gs pos="100000">
                <a:schemeClr val="accent1"/>
              </a:gs>
            </a:gsLst>
            <a:lin ang="5400000" scaled="1"/>
          </a:gradFill>
          <a:ln>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399">
                      <a:alpha val="70000"/>
                    </a:srgbClr>
                  </a:gs>
                  <a:gs pos="100000">
                    <a:srgbClr val="003399"/>
                  </a:gs>
                </a:gsLst>
                <a:lin ang="5400000" scaled="1"/>
              </a:gradFill>
            </a:endParaRPr>
          </a:p>
        </p:txBody>
      </p:sp>
      <p:sp>
        <p:nvSpPr>
          <p:cNvPr id="15" name="文本框 14"/>
          <p:cNvSpPr txBox="1"/>
          <p:nvPr/>
        </p:nvSpPr>
        <p:spPr>
          <a:xfrm>
            <a:off x="10748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表</a:t>
            </a:r>
            <a:r>
              <a:rPr lang="en-US" altLang="zh-CN" sz="2400" b="1" dirty="0">
                <a:solidFill>
                  <a:schemeClr val="accent1"/>
                </a:solidFill>
                <a:latin typeface="+mj-ea"/>
                <a:ea typeface="+mj-ea"/>
              </a:rPr>
              <a:t>III</a:t>
            </a:r>
            <a:endParaRPr lang="zh-CN" altLang="en-US" sz="2400" b="1" dirty="0">
              <a:solidFill>
                <a:schemeClr val="accent1"/>
              </a:solidFill>
              <a:latin typeface="+mj-ea"/>
              <a:ea typeface="+mj-ea"/>
            </a:endParaRPr>
          </a:p>
        </p:txBody>
      </p:sp>
      <p:pic>
        <p:nvPicPr>
          <p:cNvPr id="17" name="图片 1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grpSp>
        <p:nvGrpSpPr>
          <p:cNvPr id="24" name="组合 23"/>
          <p:cNvGrpSpPr/>
          <p:nvPr/>
        </p:nvGrpSpPr>
        <p:grpSpPr>
          <a:xfrm>
            <a:off x="626764" y="895378"/>
            <a:ext cx="10928262" cy="3907503"/>
            <a:chOff x="626764" y="1099493"/>
            <a:chExt cx="10928262" cy="3907503"/>
          </a:xfrm>
        </p:grpSpPr>
        <p:sp>
          <p:nvSpPr>
            <p:cNvPr id="10" name="矩形 9"/>
            <p:cNvSpPr/>
            <p:nvPr/>
          </p:nvSpPr>
          <p:spPr>
            <a:xfrm>
              <a:off x="3359888" y="2514600"/>
              <a:ext cx="595424" cy="228600"/>
            </a:xfrm>
            <a:prstGeom prst="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64" y="1099493"/>
              <a:ext cx="10928262" cy="3907503"/>
            </a:xfrm>
            <a:prstGeom prst="rect">
              <a:avLst/>
            </a:prstGeom>
          </p:spPr>
        </p:pic>
        <p:sp>
          <p:nvSpPr>
            <p:cNvPr id="11" name="矩形 10"/>
            <p:cNvSpPr/>
            <p:nvPr/>
          </p:nvSpPr>
          <p:spPr>
            <a:xfrm>
              <a:off x="3359888" y="1240619"/>
              <a:ext cx="1460590" cy="215395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5041456" y="1240618"/>
              <a:ext cx="1460589" cy="2153957"/>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66271" y="5289671"/>
            <a:ext cx="10831126" cy="790601"/>
          </a:xfrm>
          <a:prstGeom prst="rect">
            <a:avLst/>
          </a:prstGeom>
          <a:noFill/>
        </p:spPr>
        <p:txBody>
          <a:bodyPr wrap="square" rtlCol="0">
            <a:spAutoFit/>
          </a:bodyPr>
          <a:lstStyle/>
          <a:p>
            <a:pPr marL="342900" indent="-342900">
              <a:lnSpc>
                <a:spcPct val="150000"/>
              </a:lnSpc>
              <a:buFont typeface="+mj-lt"/>
              <a:buAutoNum type="arabicPeriod"/>
            </a:pPr>
            <a:r>
              <a:rPr lang="en-US" altLang="zh-CN" sz="1600" b="1" i="1" dirty="0">
                <a:latin typeface="Consolas" panose="020B0609020204030204" pitchFamily="49" charset="0"/>
              </a:rPr>
              <a:t>M/Befwa,t-1 </a:t>
            </a:r>
            <a:r>
              <a:rPr lang="zh-CN" altLang="en-US" sz="1600" dirty="0">
                <a:latin typeface="+mn-ea"/>
              </a:rPr>
              <a:t>的影响比 </a:t>
            </a:r>
            <a:r>
              <a:rPr lang="en-US" altLang="zh-CN" sz="1600" b="1" i="1" dirty="0">
                <a:latin typeface="Consolas" panose="020B0609020204030204" pitchFamily="49" charset="0"/>
              </a:rPr>
              <a:t>M/Bt-1 </a:t>
            </a:r>
            <a:r>
              <a:rPr lang="zh-CN" altLang="en-US" sz="1600" dirty="0">
                <a:latin typeface="+mn-ea"/>
              </a:rPr>
              <a:t>更强、更一致。这一点在账面杠杆中尤为明显。</a:t>
            </a:r>
            <a:endParaRPr lang="en-US" altLang="zh-CN" sz="1600" dirty="0">
              <a:latin typeface="+mn-ea"/>
            </a:endParaRPr>
          </a:p>
          <a:p>
            <a:pPr marL="342900" indent="-342900">
              <a:lnSpc>
                <a:spcPct val="150000"/>
              </a:lnSpc>
              <a:buFont typeface="+mj-lt"/>
              <a:buAutoNum type="arabicPeriod"/>
            </a:pPr>
            <a:r>
              <a:rPr lang="zh-CN" altLang="en-US" sz="1600" dirty="0">
                <a:latin typeface="Consolas" panose="020B0609020204030204" pitchFamily="49" charset="0"/>
              </a:rPr>
              <a:t>总体而言，这些结果表明，在解释杠杆率横截面差异时，</a:t>
            </a:r>
            <a:r>
              <a:rPr lang="zh-CN" altLang="en-US" sz="1600" b="0" i="0" dirty="0">
                <a:effectLst/>
                <a:latin typeface="system-ui"/>
              </a:rPr>
              <a:t>历史市净率信息的影响比当前的市净率的影响更显著</a:t>
            </a:r>
            <a:r>
              <a:rPr lang="zh-CN" altLang="en-US" sz="1600" dirty="0">
                <a:latin typeface="Consolas" panose="020B0609020204030204" pitchFamily="49" charset="0"/>
              </a:rPr>
              <a:t>。</a:t>
            </a:r>
            <a:endParaRPr lang="zh-CN" altLang="en-US" sz="1600" dirty="0">
              <a:latin typeface="Consolas" panose="020B0609020204030204" pitchFamily="49" charset="0"/>
            </a:endParaRPr>
          </a:p>
        </p:txBody>
      </p:sp>
      <p:sp>
        <p:nvSpPr>
          <p:cNvPr id="23" name="矩形: 圆角 22"/>
          <p:cNvSpPr/>
          <p:nvPr/>
        </p:nvSpPr>
        <p:spPr>
          <a:xfrm>
            <a:off x="663893" y="4888169"/>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68649" y="441719"/>
            <a:ext cx="511474" cy="179412"/>
            <a:chOff x="10407368" y="1899432"/>
            <a:chExt cx="511474" cy="179412"/>
          </a:xfrm>
        </p:grpSpPr>
        <p:sp>
          <p:nvSpPr>
            <p:cNvPr id="3" name="平行四边形 2"/>
            <p:cNvSpPr/>
            <p:nvPr/>
          </p:nvSpPr>
          <p:spPr>
            <a:xfrm>
              <a:off x="10407368" y="1899432"/>
              <a:ext cx="195244" cy="179412"/>
            </a:xfrm>
            <a:prstGeom prst="parallelogram">
              <a:avLst>
                <a:gd name="adj" fmla="val 451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0565483" y="1899432"/>
              <a:ext cx="195244" cy="179412"/>
            </a:xfrm>
            <a:prstGeom prst="parallelogram">
              <a:avLst>
                <a:gd name="adj" fmla="val 4517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723598" y="1899432"/>
              <a:ext cx="195244" cy="179412"/>
            </a:xfrm>
            <a:prstGeom prst="parallelogram">
              <a:avLst>
                <a:gd name="adj" fmla="val 451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0" y="6786000"/>
            <a:ext cx="12192000" cy="72000"/>
          </a:xfrm>
          <a:prstGeom prst="rect">
            <a:avLst/>
          </a:prstGeom>
          <a:gradFill>
            <a:gsLst>
              <a:gs pos="0">
                <a:schemeClr val="accent1">
                  <a:alpha val="70000"/>
                </a:schemeClr>
              </a:gs>
              <a:gs pos="100000">
                <a:schemeClr val="accent1"/>
              </a:gs>
            </a:gsLst>
            <a:lin ang="5400000" scaled="1"/>
          </a:gradFill>
          <a:ln>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399">
                      <a:alpha val="70000"/>
                    </a:srgbClr>
                  </a:gs>
                  <a:gs pos="100000">
                    <a:srgbClr val="003399"/>
                  </a:gs>
                </a:gsLst>
                <a:lin ang="5400000" scaled="1"/>
              </a:gradFill>
            </a:endParaRPr>
          </a:p>
        </p:txBody>
      </p:sp>
      <p:sp>
        <p:nvSpPr>
          <p:cNvPr id="15" name="文本框 14"/>
          <p:cNvSpPr txBox="1"/>
          <p:nvPr/>
        </p:nvSpPr>
        <p:spPr>
          <a:xfrm>
            <a:off x="10748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表</a:t>
            </a:r>
            <a:r>
              <a:rPr lang="en-US" altLang="zh-CN" sz="2400" b="1" dirty="0">
                <a:solidFill>
                  <a:schemeClr val="accent1"/>
                </a:solidFill>
                <a:latin typeface="+mj-ea"/>
                <a:ea typeface="+mj-ea"/>
              </a:rPr>
              <a:t>III</a:t>
            </a:r>
            <a:endParaRPr lang="zh-CN" altLang="en-US" sz="2400" b="1" dirty="0">
              <a:solidFill>
                <a:schemeClr val="accent1"/>
              </a:solidFill>
              <a:latin typeface="+mj-ea"/>
              <a:ea typeface="+mj-ea"/>
            </a:endParaRPr>
          </a:p>
        </p:txBody>
      </p:sp>
      <p:pic>
        <p:nvPicPr>
          <p:cNvPr id="17" name="图片 1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grpSp>
        <p:nvGrpSpPr>
          <p:cNvPr id="24" name="组合 23"/>
          <p:cNvGrpSpPr/>
          <p:nvPr/>
        </p:nvGrpSpPr>
        <p:grpSpPr>
          <a:xfrm>
            <a:off x="626764" y="895378"/>
            <a:ext cx="10928262" cy="3907503"/>
            <a:chOff x="626764" y="1099493"/>
            <a:chExt cx="10928262" cy="3907503"/>
          </a:xfrm>
        </p:grpSpPr>
        <p:sp>
          <p:nvSpPr>
            <p:cNvPr id="10" name="矩形 9"/>
            <p:cNvSpPr/>
            <p:nvPr/>
          </p:nvSpPr>
          <p:spPr>
            <a:xfrm>
              <a:off x="3359888" y="2514600"/>
              <a:ext cx="595424" cy="228600"/>
            </a:xfrm>
            <a:prstGeom prst="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64" y="1099493"/>
              <a:ext cx="10928262" cy="3907503"/>
            </a:xfrm>
            <a:prstGeom prst="rect">
              <a:avLst/>
            </a:prstGeom>
          </p:spPr>
        </p:pic>
        <p:sp>
          <p:nvSpPr>
            <p:cNvPr id="11" name="矩形 10"/>
            <p:cNvSpPr/>
            <p:nvPr/>
          </p:nvSpPr>
          <p:spPr>
            <a:xfrm>
              <a:off x="3359888" y="2559786"/>
              <a:ext cx="595424" cy="18341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59888" y="4045687"/>
              <a:ext cx="595424" cy="18341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519683" y="2559786"/>
              <a:ext cx="595424" cy="183414"/>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519683" y="4045687"/>
              <a:ext cx="595424" cy="183413"/>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15586" y="2948733"/>
              <a:ext cx="639726" cy="183414"/>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15586" y="4428017"/>
              <a:ext cx="639726" cy="185894"/>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002772" y="2946960"/>
              <a:ext cx="595424" cy="183414"/>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002772" y="4430497"/>
              <a:ext cx="595424" cy="183414"/>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66271" y="5289671"/>
            <a:ext cx="10831126" cy="1159933"/>
          </a:xfrm>
          <a:prstGeom prst="rect">
            <a:avLst/>
          </a:prstGeom>
          <a:noFill/>
        </p:spPr>
        <p:txBody>
          <a:bodyPr wrap="square" rtlCol="0">
            <a:spAutoFit/>
          </a:bodyPr>
          <a:lstStyle/>
          <a:p>
            <a:pPr marL="342900" indent="-342900">
              <a:lnSpc>
                <a:spcPct val="150000"/>
              </a:lnSpc>
              <a:buFont typeface="+mj-lt"/>
              <a:buAutoNum type="arabicPeriod"/>
            </a:pPr>
            <a:r>
              <a:rPr lang="en-US" altLang="zh-CN" sz="1600" b="1" i="1" dirty="0">
                <a:latin typeface="Consolas" panose="020B0609020204030204" pitchFamily="49" charset="0"/>
              </a:rPr>
              <a:t>M/Befwa,t-1 </a:t>
            </a:r>
            <a:r>
              <a:rPr lang="zh-CN" altLang="en-US" sz="1600" dirty="0">
                <a:latin typeface="Consolas" panose="020B0609020204030204" pitchFamily="49" charset="0"/>
              </a:rPr>
              <a:t>加权平均市净率是这些变量中经济意义最大的一个。</a:t>
            </a:r>
            <a:endParaRPr lang="en-US" altLang="zh-CN" sz="1600" dirty="0">
              <a:latin typeface="Consolas" panose="020B0609020204030204" pitchFamily="49" charset="0"/>
            </a:endParaRPr>
          </a:p>
          <a:p>
            <a:pPr marL="342900" indent="-342900">
              <a:lnSpc>
                <a:spcPct val="150000"/>
              </a:lnSpc>
              <a:buFont typeface="+mj-lt"/>
              <a:buAutoNum type="arabicPeriod"/>
            </a:pPr>
            <a:r>
              <a:rPr lang="en-US" altLang="zh-CN" sz="1600" b="1" i="1" dirty="0">
                <a:latin typeface="Consolas" panose="020B0609020204030204" pitchFamily="49" charset="0"/>
              </a:rPr>
              <a:t>IPO+3 </a:t>
            </a:r>
            <a:r>
              <a:rPr lang="zh-CN" altLang="en-US" sz="1600" dirty="0">
                <a:latin typeface="Consolas" panose="020B0609020204030204" pitchFamily="49" charset="0"/>
              </a:rPr>
              <a:t>时的第一大影响来自于</a:t>
            </a:r>
            <a:r>
              <a:rPr lang="zh-CN" altLang="en-US" sz="1600" u="sng" dirty="0">
                <a:latin typeface="Consolas" panose="020B0609020204030204" pitchFamily="49" charset="0"/>
              </a:rPr>
              <a:t>加权平均市净率</a:t>
            </a:r>
            <a:r>
              <a:rPr lang="zh-CN" altLang="en-US" sz="1600" dirty="0">
                <a:latin typeface="Consolas" panose="020B0609020204030204" pitchFamily="49" charset="0"/>
              </a:rPr>
              <a:t>，第二影响来自</a:t>
            </a:r>
            <a:r>
              <a:rPr lang="zh-CN" altLang="en-US" sz="1600" u="sng" dirty="0">
                <a:latin typeface="Consolas" panose="020B0609020204030204" pitchFamily="49" charset="0"/>
              </a:rPr>
              <a:t>规模</a:t>
            </a:r>
            <a:r>
              <a:rPr lang="zh-CN" altLang="en-US" sz="1600" dirty="0">
                <a:latin typeface="Consolas" panose="020B0609020204030204" pitchFamily="49" charset="0"/>
              </a:rPr>
              <a:t>。</a:t>
            </a:r>
            <a:endParaRPr lang="en-US" altLang="zh-CN" sz="1600" dirty="0">
              <a:latin typeface="Consolas" panose="020B0609020204030204" pitchFamily="49" charset="0"/>
            </a:endParaRPr>
          </a:p>
          <a:p>
            <a:pPr marL="342900" indent="-342900">
              <a:lnSpc>
                <a:spcPct val="150000"/>
              </a:lnSpc>
              <a:buFont typeface="+mj-lt"/>
              <a:buAutoNum type="arabicPeriod"/>
            </a:pPr>
            <a:r>
              <a:rPr lang="en-US" altLang="zh-CN" sz="1600" b="1" i="1" dirty="0">
                <a:latin typeface="Consolas" panose="020B0609020204030204" pitchFamily="49" charset="0"/>
              </a:rPr>
              <a:t>IPO+10 </a:t>
            </a:r>
            <a:r>
              <a:rPr lang="zh-CN" altLang="en-US" sz="1600" dirty="0">
                <a:latin typeface="Consolas" panose="020B0609020204030204" pitchFamily="49" charset="0"/>
              </a:rPr>
              <a:t>时的第一大影响来自于</a:t>
            </a:r>
            <a:r>
              <a:rPr lang="zh-CN" altLang="en-US" sz="1600" u="sng" dirty="0">
                <a:latin typeface="Consolas" panose="020B0609020204030204" pitchFamily="49" charset="0"/>
              </a:rPr>
              <a:t>加权平均市净率</a:t>
            </a:r>
            <a:r>
              <a:rPr lang="zh-CN" altLang="en-US" sz="1600" dirty="0">
                <a:latin typeface="Consolas" panose="020B0609020204030204" pitchFamily="49" charset="0"/>
              </a:rPr>
              <a:t>，第二影响来自</a:t>
            </a:r>
            <a:r>
              <a:rPr lang="zh-CN" altLang="en-US" sz="1600" u="sng" dirty="0">
                <a:latin typeface="Consolas" panose="020B0609020204030204" pitchFamily="49" charset="0"/>
              </a:rPr>
              <a:t>盈利能力</a:t>
            </a:r>
            <a:r>
              <a:rPr lang="zh-CN" altLang="en-US" sz="1600" dirty="0">
                <a:latin typeface="Consolas" panose="020B0609020204030204" pitchFamily="49" charset="0"/>
              </a:rPr>
              <a:t>。</a:t>
            </a:r>
            <a:endParaRPr lang="en-US" altLang="zh-CN" sz="1600" dirty="0">
              <a:latin typeface="+mn-ea"/>
            </a:endParaRPr>
          </a:p>
        </p:txBody>
      </p:sp>
      <p:sp>
        <p:nvSpPr>
          <p:cNvPr id="23" name="矩形: 圆角 22"/>
          <p:cNvSpPr/>
          <p:nvPr/>
        </p:nvSpPr>
        <p:spPr>
          <a:xfrm>
            <a:off x="663893" y="4888169"/>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4606371" cy="461665"/>
          </a:xfrm>
          <a:prstGeom prst="rect">
            <a:avLst/>
          </a:prstGeom>
          <a:noFill/>
        </p:spPr>
        <p:txBody>
          <a:bodyPr wrap="square" rtlCol="0">
            <a:spAutoFit/>
          </a:bodyPr>
          <a:lstStyle/>
          <a:p>
            <a:r>
              <a:rPr lang="pt-BR" altLang="zh-CN" sz="2400" b="1" dirty="0">
                <a:solidFill>
                  <a:schemeClr val="bg1"/>
                </a:solidFill>
                <a:latin typeface="+mj-ea"/>
                <a:ea typeface="+mj-ea"/>
              </a:rPr>
              <a:t> Fama </a:t>
            </a:r>
            <a:r>
              <a:rPr lang="zh-CN" altLang="pt-BR" sz="2400" b="1" dirty="0">
                <a:solidFill>
                  <a:schemeClr val="bg1"/>
                </a:solidFill>
                <a:latin typeface="+mj-ea"/>
                <a:ea typeface="+mj-ea"/>
              </a:rPr>
              <a:t>和 </a:t>
            </a:r>
            <a:r>
              <a:rPr lang="pt-BR" altLang="zh-CN" sz="2400" b="1" dirty="0">
                <a:solidFill>
                  <a:schemeClr val="bg1"/>
                </a:solidFill>
                <a:latin typeface="+mj-ea"/>
                <a:ea typeface="+mj-ea"/>
              </a:rPr>
              <a:t>French</a:t>
            </a:r>
            <a:r>
              <a:rPr lang="zh-CN" altLang="pt-BR" sz="2400" b="1" dirty="0">
                <a:solidFill>
                  <a:schemeClr val="bg1"/>
                </a:solidFill>
                <a:latin typeface="+mj-ea"/>
                <a:ea typeface="+mj-ea"/>
              </a:rPr>
              <a:t>（</a:t>
            </a:r>
            <a:r>
              <a:rPr lang="pt-BR" altLang="zh-CN" sz="2400" b="1" dirty="0">
                <a:solidFill>
                  <a:schemeClr val="bg1"/>
                </a:solidFill>
                <a:latin typeface="+mj-ea"/>
                <a:ea typeface="+mj-ea"/>
              </a:rPr>
              <a:t>2000 </a:t>
            </a:r>
            <a:r>
              <a:rPr lang="zh-CN" altLang="pt-BR" sz="2400" b="1" dirty="0">
                <a:solidFill>
                  <a:schemeClr val="bg1"/>
                </a:solidFill>
                <a:latin typeface="+mj-ea"/>
                <a:ea typeface="+mj-ea"/>
              </a:rPr>
              <a:t>年）</a:t>
            </a:r>
            <a:endParaRPr lang="zh-CN" altLang="pt-BR" sz="2400" b="1" dirty="0">
              <a:solidFill>
                <a:schemeClr val="bg1"/>
              </a:solidFill>
              <a:latin typeface="+mj-ea"/>
              <a:ea typeface="+mj-ea"/>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b="49600"/>
          <a:stretch>
            <a:fillRect/>
          </a:stretch>
        </p:blipFill>
        <p:spPr>
          <a:xfrm>
            <a:off x="628358" y="1059752"/>
            <a:ext cx="7899912" cy="662319"/>
          </a:xfrm>
          <a:prstGeom prst="rect">
            <a:avLst/>
          </a:prstGeom>
        </p:spPr>
      </p:pic>
      <p:grpSp>
        <p:nvGrpSpPr>
          <p:cNvPr id="8" name="组合 7"/>
          <p:cNvGrpSpPr/>
          <p:nvPr/>
        </p:nvGrpSpPr>
        <p:grpSpPr>
          <a:xfrm>
            <a:off x="1375952" y="2165873"/>
            <a:ext cx="9575834" cy="4220543"/>
            <a:chOff x="699296" y="2252188"/>
            <a:chExt cx="9575834" cy="4220543"/>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756" y="2252188"/>
              <a:ext cx="412804" cy="430471"/>
            </a:xfrm>
            <a:prstGeom prst="rect">
              <a:avLst/>
            </a:prstGeom>
          </p:spPr>
        </p:pic>
        <p:sp>
          <p:nvSpPr>
            <p:cNvPr id="11" name="文本框 10"/>
            <p:cNvSpPr txBox="1"/>
            <p:nvPr/>
          </p:nvSpPr>
          <p:spPr>
            <a:xfrm>
              <a:off x="2388599" y="3497155"/>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t - 1 </a:t>
              </a:r>
              <a:r>
                <a:rPr lang="zh-CN" altLang="en-US" sz="1600" dirty="0">
                  <a:latin typeface="宋体" panose="02010600030101010101" pitchFamily="2" charset="-122"/>
                  <a:ea typeface="宋体" panose="02010600030101010101" pitchFamily="2" charset="-122"/>
                </a:rPr>
                <a:t>年的市场账面比率，即资产减去账面权益加上市场权益再除以资产</a:t>
              </a:r>
              <a:endParaRPr lang="zh-CN" altLang="en-US" sz="1600" dirty="0">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t="12080"/>
            <a:stretch>
              <a:fillRect/>
            </a:stretch>
          </p:blipFill>
          <p:spPr>
            <a:xfrm>
              <a:off x="1496231" y="2781745"/>
              <a:ext cx="804329" cy="459306"/>
            </a:xfrm>
            <a:prstGeom prst="rect">
              <a:avLst/>
            </a:prstGeom>
          </p:spPr>
        </p:pic>
        <p:sp>
          <p:nvSpPr>
            <p:cNvPr id="13" name="文本框 12"/>
            <p:cNvSpPr txBox="1"/>
            <p:nvPr/>
          </p:nvSpPr>
          <p:spPr>
            <a:xfrm>
              <a:off x="2375218" y="2784389"/>
              <a:ext cx="7899912"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：首次公开募股年至 </a:t>
              </a:r>
              <a:r>
                <a:rPr lang="en-US" altLang="zh-CN" sz="1600" dirty="0">
                  <a:latin typeface="宋体" panose="02010600030101010101" pitchFamily="2" charset="-122"/>
                  <a:ea typeface="宋体" panose="02010600030101010101" pitchFamily="2" charset="-122"/>
                </a:rPr>
                <a:t>t - 1 </a:t>
              </a:r>
              <a:r>
                <a:rPr lang="zh-CN" altLang="en-US" sz="1600" dirty="0">
                  <a:latin typeface="宋体" panose="02010600030101010101" pitchFamily="2" charset="-122"/>
                  <a:ea typeface="宋体" panose="02010600030101010101" pitchFamily="2" charset="-122"/>
                </a:rPr>
                <a:t>年的加权平均市净率，外部融资的定义是股票发行净额加上债务发行净额，若为负数，则权重设为零。</a:t>
              </a:r>
              <a:endParaRPr lang="zh-CN" altLang="en-US" sz="1600" dirty="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7107" y="3375067"/>
              <a:ext cx="523453" cy="405461"/>
            </a:xfrm>
            <a:prstGeom prst="rect">
              <a:avLst/>
            </a:prstGeom>
          </p:spPr>
        </p:pic>
        <p:sp>
          <p:nvSpPr>
            <p:cNvPr id="15" name="文本框 14"/>
            <p:cNvSpPr txBox="1"/>
            <p:nvPr/>
          </p:nvSpPr>
          <p:spPr>
            <a:xfrm>
              <a:off x="2375218" y="2330621"/>
              <a:ext cx="6516528"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：账面债务与总资产减去账面权益加市场权益的结果（市场价值）之比</a:t>
              </a:r>
              <a:endParaRPr lang="zh-CN" altLang="en-US" sz="1600" dirty="0">
                <a:latin typeface="宋体" panose="02010600030101010101" pitchFamily="2" charset="-122"/>
                <a:ea typeface="宋体" panose="02010600030101010101" pitchFamily="2" charset="-122"/>
              </a:endParaRPr>
            </a:p>
          </p:txBody>
        </p:sp>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8525" y="3858281"/>
              <a:ext cx="680615" cy="526514"/>
            </a:xfrm>
            <a:prstGeom prst="rect">
              <a:avLst/>
            </a:prstGeom>
          </p:spPr>
        </p:pic>
        <p:sp>
          <p:nvSpPr>
            <p:cNvPr id="18" name="文本框 17"/>
            <p:cNvSpPr txBox="1"/>
            <p:nvPr/>
          </p:nvSpPr>
          <p:spPr>
            <a:xfrm>
              <a:off x="2375218" y="4047160"/>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：息税前利润除以资产</a:t>
              </a:r>
              <a:endParaRPr lang="zh-CN" altLang="en-US" sz="1600" dirty="0">
                <a:latin typeface="宋体" panose="02010600030101010101" pitchFamily="2" charset="-122"/>
                <a:ea typeface="宋体" panose="02010600030101010101" pitchFamily="2" charset="-122"/>
              </a:endParaRPr>
            </a:p>
          </p:txBody>
        </p:sp>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296" y="4378501"/>
              <a:ext cx="771905" cy="582315"/>
            </a:xfrm>
            <a:prstGeom prst="rect">
              <a:avLst/>
            </a:prstGeom>
          </p:spPr>
        </p:pic>
        <p:pic>
          <p:nvPicPr>
            <p:cNvPr id="22" name="图片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4617" y="4447586"/>
              <a:ext cx="710602" cy="514868"/>
            </a:xfrm>
            <a:prstGeom prst="rect">
              <a:avLst/>
            </a:prstGeom>
          </p:spPr>
        </p:pic>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3879" y="5067295"/>
              <a:ext cx="633477" cy="471307"/>
            </a:xfrm>
            <a:prstGeom prst="rect">
              <a:avLst/>
            </a:prstGeom>
          </p:spPr>
        </p:pic>
        <p:pic>
          <p:nvPicPr>
            <p:cNvPr id="26" name="图片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2634" y="5576047"/>
              <a:ext cx="655965" cy="442916"/>
            </a:xfrm>
            <a:prstGeom prst="rect">
              <a:avLst/>
            </a:prstGeom>
          </p:spPr>
        </p:pic>
        <p:sp>
          <p:nvSpPr>
            <p:cNvPr id="27" name="文本框 26"/>
            <p:cNvSpPr txBox="1"/>
            <p:nvPr/>
          </p:nvSpPr>
          <p:spPr>
            <a:xfrm>
              <a:off x="1442882" y="4591484"/>
              <a:ext cx="125027" cy="369332"/>
            </a:xfrm>
            <a:prstGeom prst="rect">
              <a:avLst/>
            </a:prstGeom>
            <a:noFill/>
          </p:spPr>
          <p:txBody>
            <a:bodyPr wrap="square" rtlCol="0">
              <a:spAutoFit/>
            </a:bodyPr>
            <a:lstStyle/>
            <a:p>
              <a:r>
                <a:rPr lang="zh-CN" altLang="en-US" dirty="0"/>
                <a:t>、</a:t>
              </a:r>
              <a:endParaRPr lang="zh-CN" altLang="en-US" dirty="0"/>
            </a:p>
          </p:txBody>
        </p:sp>
        <p:sp>
          <p:nvSpPr>
            <p:cNvPr id="28" name="文本框 27"/>
            <p:cNvSpPr txBox="1"/>
            <p:nvPr/>
          </p:nvSpPr>
          <p:spPr>
            <a:xfrm>
              <a:off x="2388599" y="4608611"/>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：股息与账面净资产、市场净资产之比</a:t>
              </a:r>
              <a:endParaRPr lang="zh-CN" altLang="en-US" sz="1600" dirty="0">
                <a:latin typeface="宋体" panose="02010600030101010101" pitchFamily="2" charset="-122"/>
                <a:ea typeface="宋体" panose="02010600030101010101" pitchFamily="2" charset="-122"/>
              </a:endParaRPr>
            </a:p>
          </p:txBody>
        </p:sp>
        <p:sp>
          <p:nvSpPr>
            <p:cNvPr id="29" name="文本框 28"/>
            <p:cNvSpPr txBox="1"/>
            <p:nvPr/>
          </p:nvSpPr>
          <p:spPr>
            <a:xfrm>
              <a:off x="2375219" y="5138176"/>
              <a:ext cx="2389798"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：折旧与资产之比</a:t>
              </a:r>
              <a:endParaRPr lang="zh-CN" altLang="en-US" sz="1600" dirty="0">
                <a:latin typeface="宋体" panose="02010600030101010101" pitchFamily="2" charset="-122"/>
                <a:ea typeface="宋体" panose="02010600030101010101" pitchFamily="2" charset="-122"/>
              </a:endParaRPr>
            </a:p>
          </p:txBody>
        </p:sp>
        <p:sp>
          <p:nvSpPr>
            <p:cNvPr id="30" name="文本框 29"/>
            <p:cNvSpPr txBox="1"/>
            <p:nvPr/>
          </p:nvSpPr>
          <p:spPr>
            <a:xfrm>
              <a:off x="2375221" y="5623098"/>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：研究与支出费用与资产之比</a:t>
              </a:r>
              <a:endParaRPr lang="zh-CN" altLang="en-US" sz="1600" dirty="0">
                <a:latin typeface="宋体" panose="02010600030101010101" pitchFamily="2" charset="-122"/>
                <a:ea typeface="宋体" panose="02010600030101010101" pitchFamily="2" charset="-122"/>
              </a:endParaRPr>
            </a:p>
          </p:txBody>
        </p:sp>
        <p:sp>
          <p:nvSpPr>
            <p:cNvPr id="31" name="文本框 30"/>
            <p:cNvSpPr txBox="1"/>
            <p:nvPr/>
          </p:nvSpPr>
          <p:spPr>
            <a:xfrm>
              <a:off x="2375219" y="6108599"/>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：虚拟值，若没有研发与支出费用，则取为</a:t>
              </a:r>
              <a:r>
                <a:rPr lang="en-US" altLang="zh-CN" sz="1600" dirty="0">
                  <a:latin typeface="宋体" panose="02010600030101010101" pitchFamily="2" charset="-122"/>
                  <a:ea typeface="宋体" panose="02010600030101010101" pitchFamily="2" charset="-122"/>
                </a:rPr>
                <a:t>1</a:t>
              </a:r>
              <a:endParaRPr lang="zh-CN" altLang="en-US" sz="1600" dirty="0">
                <a:latin typeface="宋体" panose="02010600030101010101" pitchFamily="2" charset="-122"/>
                <a:ea typeface="宋体" panose="02010600030101010101" pitchFamily="2" charset="-122"/>
              </a:endParaRPr>
            </a:p>
          </p:txBody>
        </p:sp>
        <p:sp>
          <p:nvSpPr>
            <p:cNvPr id="32" name="文本框 31"/>
            <p:cNvSpPr txBox="1"/>
            <p:nvPr/>
          </p:nvSpPr>
          <p:spPr>
            <a:xfrm>
              <a:off x="1749422" y="6134177"/>
              <a:ext cx="1695068" cy="338554"/>
            </a:xfrm>
            <a:prstGeom prst="rect">
              <a:avLst/>
            </a:prstGeom>
            <a:noFill/>
          </p:spPr>
          <p:txBody>
            <a:bodyPr wrap="square" rtlCol="0">
              <a:spAutoFit/>
            </a:bodyPr>
            <a:lstStyle/>
            <a:p>
              <a:r>
                <a:rPr lang="en-US" altLang="zh-CN" sz="1600" b="1" i="1" dirty="0">
                  <a:latin typeface="Consolas" panose="020B0609020204030204" pitchFamily="49" charset="0"/>
                </a:rPr>
                <a:t>RDD</a:t>
              </a:r>
              <a:endParaRPr lang="zh-CN" altLang="en-US" sz="1600" b="1" i="1" dirty="0">
                <a:latin typeface="Consolas" panose="020B0609020204030204" pitchFamily="49" charset="0"/>
              </a:endParaRPr>
            </a:p>
          </p:txBody>
        </p:sp>
      </p:gr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9433" t="49310" r="47367" b="587"/>
          <a:stretch>
            <a:fillRect/>
          </a:stretch>
        </p:blipFill>
        <p:spPr>
          <a:xfrm>
            <a:off x="8393975" y="1118509"/>
            <a:ext cx="3412705" cy="6584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2"/>
          <p:cNvSpPr txBox="1"/>
          <p:nvPr/>
        </p:nvSpPr>
        <p:spPr>
          <a:xfrm>
            <a:off x="434340" y="162520"/>
            <a:ext cx="6545262" cy="597339"/>
          </a:xfrm>
          <a:prstGeom prst="rect">
            <a:avLst/>
          </a:prstGeom>
        </p:spPr>
        <p:txBody>
          <a:bodyPr vert="horz" lIns="91440" tIns="45720" rIns="91440" bIns="45720" rtlCol="0" anchor="ctr" anchorCtr="0">
            <a:normAutofit/>
          </a:bodyPr>
          <a:lstStyle>
            <a:defPPr>
              <a:defRPr lang="zh-CN"/>
            </a:defPPr>
            <a:lvl1pPr marL="0" indent="0" algn="r" defTabSz="914400" rtl="0" eaLnBrk="1" latinLnBrk="0" hangingPunct="1">
              <a:lnSpc>
                <a:spcPct val="100000"/>
              </a:lnSpc>
              <a:buNone/>
              <a:defRPr kumimoji="0" lang="zh-CN" altLang="en-US" sz="2400" b="1" i="0" u="none" strike="noStrike" kern="1200" cap="none" spc="0" normalizeH="0" baseline="0" dirty="0" smtClean="0">
                <a:ln>
                  <a:noFill/>
                </a:ln>
                <a:solidFill>
                  <a:schemeClr val="tx1"/>
                </a:solidFill>
                <a:effectLst/>
                <a:uLnTx/>
                <a:uFillTx/>
                <a:latin typeface="微软雅黑" panose="020B0503020204020204" charset="-122"/>
                <a:ea typeface="微软雅黑" panose="020B0503020204020204"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dirty="0"/>
              <a:t>表</a:t>
            </a:r>
            <a:r>
              <a:rPr lang="en-US" altLang="zh-CN" dirty="0"/>
              <a:t>IV</a:t>
            </a:r>
            <a:endParaRPr lang="zh-CN" altLang="en-US" dirty="0"/>
          </a:p>
        </p:txBody>
      </p:sp>
      <p:cxnSp>
        <p:nvCxnSpPr>
          <p:cNvPr id="3" name="直接连接符 2"/>
          <p:cNvCxnSpPr/>
          <p:nvPr/>
        </p:nvCxnSpPr>
        <p:spPr>
          <a:xfrm>
            <a:off x="442913" y="725567"/>
            <a:ext cx="99279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0" y="151783"/>
            <a:ext cx="340853" cy="597010"/>
            <a:chOff x="5080" y="118204"/>
            <a:chExt cx="340853" cy="699303"/>
          </a:xfrm>
        </p:grpSpPr>
        <p:sp>
          <p:nvSpPr>
            <p:cNvPr id="5" name="任意多边形: 形状 4"/>
            <p:cNvSpPr/>
            <p:nvPr userDrawn="1"/>
          </p:nvSpPr>
          <p:spPr>
            <a:xfrm>
              <a:off x="508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64" y="725567"/>
            <a:ext cx="10809672" cy="5856977"/>
          </a:xfrm>
          <a:prstGeom prst="rect">
            <a:avLst/>
          </a:prstGeom>
        </p:spPr>
      </p:pic>
      <p:sp>
        <p:nvSpPr>
          <p:cNvPr id="8" name="矩形: 圆角 7"/>
          <p:cNvSpPr/>
          <p:nvPr/>
        </p:nvSpPr>
        <p:spPr>
          <a:xfrm>
            <a:off x="691164" y="3310705"/>
            <a:ext cx="10281636" cy="387626"/>
          </a:xfrm>
          <a:prstGeom prst="roundRect">
            <a:avLst/>
          </a:prstGeom>
          <a:noFill/>
          <a:ln w="28575">
            <a:solidFill>
              <a:srgbClr val="A7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91164" y="5639967"/>
            <a:ext cx="10281636" cy="387626"/>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467781" y="105505"/>
            <a:ext cx="4606371" cy="829945"/>
          </a:xfrm>
          <a:prstGeom prst="rect">
            <a:avLst/>
          </a:prstGeom>
          <a:noFill/>
        </p:spPr>
        <p:txBody>
          <a:bodyPr wrap="square" rtlCol="0">
            <a:spAutoFit/>
          </a:bodyPr>
          <a:lstStyle/>
          <a:p>
            <a:r>
              <a:rPr sz="2400" b="1">
                <a:solidFill>
                  <a:schemeClr val="bg1"/>
                </a:solidFill>
                <a:latin typeface="微软雅黑" panose="020B0503020204020204" charset="-122"/>
                <a:ea typeface="微软雅黑" panose="020B0503020204020204" charset="-122"/>
                <a:sym typeface="+mn-ea"/>
              </a:rPr>
              <a:t>D.持久性</a:t>
            </a:r>
            <a:endParaRPr sz="2400" b="1">
              <a:solidFill>
                <a:schemeClr val="bg1"/>
              </a:solidFill>
              <a:latin typeface="微软雅黑" panose="020B0503020204020204" charset="-122"/>
              <a:ea typeface="微软雅黑" panose="020B0503020204020204" charset="-122"/>
            </a:endParaRPr>
          </a:p>
          <a:p>
            <a:endParaRPr lang="zh-CN" altLang="pt-BR" sz="2400" b="1" dirty="0">
              <a:solidFill>
                <a:schemeClr val="bg1"/>
              </a:solidFill>
              <a:latin typeface="+mj-ea"/>
              <a:ea typeface="+mj-ea"/>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文本框 15"/>
          <p:cNvSpPr txBox="1"/>
          <p:nvPr/>
        </p:nvSpPr>
        <p:spPr>
          <a:xfrm>
            <a:off x="628650" y="3930015"/>
            <a:ext cx="7915910" cy="368300"/>
          </a:xfrm>
          <a:prstGeom prst="rect">
            <a:avLst/>
          </a:prstGeom>
          <a:noFill/>
        </p:spPr>
        <p:txBody>
          <a:bodyPr wrap="square" rtlCol="0">
            <a:spAutoFit/>
          </a:bodyPr>
          <a:lstStyle/>
          <a:p>
            <a:r>
              <a:rPr lang="zh-CN" altLang="en-US"/>
              <a:t>使用Rajan和Zingales的控制变量，通过以下模型研究累积杠杆率变动</a:t>
            </a:r>
            <a:endParaRPr lang="zh-CN" altLang="en-US"/>
          </a:p>
        </p:txBody>
      </p:sp>
      <mc:AlternateContent xmlns:mc="http://schemas.openxmlformats.org/markup-compatibility/2006">
        <mc:Choice xmlns:a14="http://schemas.microsoft.com/office/drawing/2010/main" Requires="a14">
          <p:sp>
            <p:nvSpPr>
              <p:cNvPr id="34" name="文本框 33"/>
              <p:cNvSpPr txBox="1"/>
              <p:nvPr/>
            </p:nvSpPr>
            <p:spPr>
              <a:xfrm>
                <a:off x="672465" y="5350510"/>
                <a:ext cx="10248265" cy="493395"/>
              </a:xfrm>
              <a:prstGeom prst="rect">
                <a:avLst/>
              </a:prstGeom>
              <a:noFill/>
            </p:spPr>
            <p:txBody>
              <a:bodyPr wrap="square" rtlCol="0">
                <a:spAutoFit/>
              </a:bodyPr>
              <a:lstStyle/>
              <a:p>
                <a:r>
                  <a:rPr lang="zh-CN" altLang="en-US"/>
                  <a:t>因变量</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m:t>
                        </m:r>
                        <m:f>
                          <m:fPr>
                            <m:ctrlPr>
                              <a:rPr lang="en-US" altLang="zh-CN" i="1">
                                <a:latin typeface="Cambria Math" panose="02040503050406030204" pitchFamily="18" charset="0"/>
                                <a:cs typeface="DejaVu Math TeX Gyre" panose="02000503000000000000" charset="0"/>
                              </a:rPr>
                            </m:ctrlPr>
                          </m:fPr>
                          <m:num>
                            <m:r>
                              <a:rPr lang="en-US" altLang="zh-CN" i="1">
                                <a:latin typeface="Cambria Math" panose="02040503050406030204" pitchFamily="18" charset="0"/>
                                <a:cs typeface="DejaVu Math TeX Gyre" panose="02000503000000000000" charset="0"/>
                              </a:rPr>
                              <m:t>𝐷</m:t>
                            </m:r>
                          </m:num>
                          <m:den>
                            <m:r>
                              <a:rPr lang="en-US" altLang="zh-CN" i="1">
                                <a:latin typeface="Cambria Math" panose="02040503050406030204" pitchFamily="18" charset="0"/>
                                <a:cs typeface="DejaVu Math TeX Gyre" panose="02000503000000000000" charset="0"/>
                              </a:rPr>
                              <m:t>𝐴</m:t>
                            </m:r>
                          </m:den>
                        </m:f>
                        <m:r>
                          <a:rPr lang="en-US" altLang="zh-CN" i="1">
                            <a:latin typeface="Cambria Math" panose="02040503050406030204" pitchFamily="18" charset="0"/>
                            <a:cs typeface="DejaVu Math TeX Gyre" panose="02000503000000000000" charset="0"/>
                          </a:rPr>
                          <m:t>)</m:t>
                        </m:r>
                      </m:e>
                      <m:sub>
                        <m:r>
                          <a:rPr lang="en-US" altLang="zh-CN" i="1">
                            <a:latin typeface="Cambria Math" panose="02040503050406030204" pitchFamily="18" charset="0"/>
                            <a:cs typeface="DejaVu Math TeX Gyre" panose="02000503000000000000" charset="0"/>
                          </a:rPr>
                          <m:t>𝑡</m:t>
                        </m:r>
                      </m:sub>
                    </m:sSub>
                  </m:oMath>
                </a14:m>
                <a:r>
                  <a:rPr lang="en-US" altLang="zh-CN"/>
                  <a:t>-</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m:t>
                        </m:r>
                        <m:f>
                          <m:fPr>
                            <m:ctrlPr>
                              <a:rPr lang="en-US" altLang="zh-CN" i="1">
                                <a:latin typeface="Cambria Math" panose="02040503050406030204" pitchFamily="18" charset="0"/>
                                <a:cs typeface="DejaVu Math TeX Gyre" panose="02000503000000000000" charset="0"/>
                              </a:rPr>
                            </m:ctrlPr>
                          </m:fPr>
                          <m:num>
                            <m:r>
                              <a:rPr lang="en-US" altLang="zh-CN" i="1">
                                <a:latin typeface="Cambria Math" panose="02040503050406030204" pitchFamily="18" charset="0"/>
                                <a:cs typeface="DejaVu Math TeX Gyre" panose="02000503000000000000" charset="0"/>
                              </a:rPr>
                              <m:t>𝐷</m:t>
                            </m:r>
                          </m:num>
                          <m:den>
                            <m:r>
                              <a:rPr lang="en-US" altLang="zh-CN" i="1">
                                <a:latin typeface="Cambria Math" panose="02040503050406030204" pitchFamily="18" charset="0"/>
                                <a:cs typeface="DejaVu Math TeX Gyre" panose="02000503000000000000" charset="0"/>
                              </a:rPr>
                              <m:t>𝐴</m:t>
                            </m:r>
                          </m:den>
                        </m:f>
                        <m:r>
                          <a:rPr lang="en-US" altLang="zh-CN" i="1">
                            <a:latin typeface="Cambria Math" panose="02040503050406030204" pitchFamily="18" charset="0"/>
                            <a:cs typeface="DejaVu Math TeX Gyre" panose="02000503000000000000" charset="0"/>
                          </a:rPr>
                          <m:t>)</m:t>
                        </m:r>
                      </m:e>
                      <m:sub>
                        <m:r>
                          <a:rPr lang="en-US" altLang="zh-CN" i="1">
                            <a:latin typeface="Cambria Math" panose="02040503050406030204" pitchFamily="18" charset="0"/>
                            <a:cs typeface="DejaVu Math TeX Gyre" panose="02000503000000000000" charset="0"/>
                          </a:rPr>
                          <m:t>𝑝𝑟𝑒</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𝐼𝑃𝑂</m:t>
                        </m:r>
                      </m:sub>
                    </m:sSub>
                  </m:oMath>
                </a14:m>
                <a:r>
                  <a:rPr lang="zh-CN" altLang="en-US"/>
                  <a:t>：引入IPO前一年的杠杆率，因变量包括了IPO事件对杠杆率的影响</a:t>
                </a:r>
                <a:endParaRPr lang="zh-CN" altLang="en-US"/>
              </a:p>
            </p:txBody>
          </p:sp>
        </mc:Choice>
        <mc:Fallback>
          <p:sp>
            <p:nvSpPr>
              <p:cNvPr id="34" name="文本框 33"/>
              <p:cNvSpPr txBox="1">
                <a:spLocks noRot="1" noChangeAspect="1" noMove="1" noResize="1" noEditPoints="1" noAdjustHandles="1" noChangeArrowheads="1" noChangeShapeType="1" noTextEdit="1"/>
              </p:cNvSpPr>
              <p:nvPr/>
            </p:nvSpPr>
            <p:spPr>
              <a:xfrm>
                <a:off x="672465" y="5350510"/>
                <a:ext cx="10248265" cy="493395"/>
              </a:xfrm>
              <a:prstGeom prst="rect">
                <a:avLst/>
              </a:prstGeom>
              <a:blipFill rotWithShape="1">
                <a:blip r:embed="rId3"/>
                <a:stretch>
                  <a:fillRect/>
                </a:stretch>
              </a:blipFill>
            </p:spPr>
            <p:txBody>
              <a:bodyPr/>
              <a:lstStyle/>
              <a:p>
                <a:r>
                  <a:rPr lang="zh-CN" altLang="en-US">
                    <a:noFill/>
                  </a:rPr>
                  <a:t> </a:t>
                </a:r>
              </a:p>
            </p:txBody>
          </p:sp>
        </mc:Fallback>
      </mc:AlternateContent>
      <p:sp>
        <p:nvSpPr>
          <p:cNvPr id="8" name="圆角矩形 7"/>
          <p:cNvSpPr/>
          <p:nvPr/>
        </p:nvSpPr>
        <p:spPr>
          <a:xfrm>
            <a:off x="385445" y="843280"/>
            <a:ext cx="3271520" cy="536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主要结论</a:t>
            </a:r>
            <a:endParaRPr kumimoji="1" lang="zh-CN" altLang="en-US" sz="2800" dirty="0"/>
          </a:p>
        </p:txBody>
      </p:sp>
      <p:sp>
        <p:nvSpPr>
          <p:cNvPr id="10" name="圆角矩形 9"/>
          <p:cNvSpPr/>
          <p:nvPr/>
        </p:nvSpPr>
        <p:spPr>
          <a:xfrm>
            <a:off x="628650" y="1783080"/>
            <a:ext cx="4731385" cy="557530"/>
          </a:xfrm>
          <a:prstGeom prst="roundRect">
            <a:avLst/>
          </a:prstGeom>
          <a:noFill/>
          <a:ln w="19050">
            <a:gradFill>
              <a:gsLst>
                <a:gs pos="0">
                  <a:srgbClr val="E30000"/>
                </a:gs>
                <a:gs pos="100000">
                  <a:srgbClr val="760303"/>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高市场估值在短期内降低了杠杆</a:t>
            </a:r>
            <a:endParaRPr lang="zh-CN" altLang="en-US">
              <a:solidFill>
                <a:schemeClr val="tx1"/>
              </a:solidFill>
            </a:endParaRPr>
          </a:p>
        </p:txBody>
      </p:sp>
      <p:sp>
        <p:nvSpPr>
          <p:cNvPr id="13" name="圆角矩形 12"/>
          <p:cNvSpPr/>
          <p:nvPr/>
        </p:nvSpPr>
        <p:spPr>
          <a:xfrm>
            <a:off x="628650" y="2571750"/>
            <a:ext cx="4730750" cy="557530"/>
          </a:xfrm>
          <a:prstGeom prst="roundRect">
            <a:avLst/>
          </a:prstGeom>
          <a:noFill/>
          <a:ln w="19050">
            <a:gradFill>
              <a:gsLst>
                <a:gs pos="0">
                  <a:srgbClr val="E30000"/>
                </a:gs>
                <a:gs pos="100000">
                  <a:srgbClr val="760303"/>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历史表明，高的市场估值与低的杠杆率相关</a:t>
            </a:r>
            <a:endParaRPr lang="zh-CN" altLang="en-US">
              <a:solidFill>
                <a:schemeClr val="tx1"/>
              </a:solidFill>
              <a:sym typeface="+mn-ea"/>
            </a:endParaRPr>
          </a:p>
        </p:txBody>
      </p:sp>
      <p:sp>
        <p:nvSpPr>
          <p:cNvPr id="14" name="燕尾形箭头 13"/>
          <p:cNvSpPr/>
          <p:nvPr/>
        </p:nvSpPr>
        <p:spPr>
          <a:xfrm>
            <a:off x="5608955" y="2163445"/>
            <a:ext cx="1235075" cy="749935"/>
          </a:xfrm>
          <a:prstGeom prst="notchedRightArrow">
            <a:avLst/>
          </a:prstGeom>
          <a:solidFill>
            <a:schemeClr val="accent1">
              <a:lumMod val="20000"/>
              <a:lumOff val="80000"/>
            </a:schemeClr>
          </a:solidFill>
          <a:ln>
            <a:solidFill>
              <a:schemeClr val="accent1">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关联</a:t>
            </a:r>
            <a:endParaRPr lang="zh-CN" altLang="en-US">
              <a:solidFill>
                <a:schemeClr val="tx1"/>
              </a:solidFill>
            </a:endParaRPr>
          </a:p>
        </p:txBody>
      </p:sp>
      <p:sp>
        <p:nvSpPr>
          <p:cNvPr id="15" name="文本框 14"/>
          <p:cNvSpPr txBox="1"/>
          <p:nvPr/>
        </p:nvSpPr>
        <p:spPr>
          <a:xfrm>
            <a:off x="6988810" y="2122170"/>
            <a:ext cx="4606290" cy="737235"/>
          </a:xfrm>
          <a:prstGeom prst="rect">
            <a:avLst/>
          </a:prstGeom>
          <a:noFill/>
        </p:spPr>
        <p:txBody>
          <a:bodyPr wrap="square" rtlCol="0" anchor="t">
            <a:spAutoFit/>
          </a:bodyPr>
          <a:lstStyle/>
          <a:p>
            <a:pPr marR="0" indent="0" defTabSz="914400" fontAlgn="auto">
              <a:lnSpc>
                <a:spcPct val="150000"/>
              </a:lnSpc>
              <a:spcBef>
                <a:spcPts val="1000"/>
              </a:spcBef>
              <a:spcAft>
                <a:spcPts val="0"/>
              </a:spcAft>
              <a:buClrTx/>
              <a:buSzTx/>
              <a:buFontTx/>
              <a:buNone/>
              <a:defRPr/>
            </a:pPr>
            <a:r>
              <a:rPr lang="zh-CN" altLang="en-US" sz="2800" b="1" noProof="0" dirty="0">
                <a:solidFill>
                  <a:srgbClr val="C00000"/>
                </a:solidFill>
                <a:latin typeface="Arial" panose="020B0604020202020204"/>
                <a:ea typeface="微软雅黑" panose="020B0503020204020204" charset="-122"/>
                <a:sym typeface="+mn-ea"/>
              </a:rPr>
              <a:t>市场对账面的影响是持久的</a:t>
            </a:r>
            <a:endParaRPr lang="zh-CN" altLang="en-US" sz="2800" b="1" noProof="0" dirty="0">
              <a:solidFill>
                <a:srgbClr val="C00000"/>
              </a:solidFill>
              <a:latin typeface="Arial" panose="020B0604020202020204"/>
              <a:ea typeface="微软雅黑" panose="020B0503020204020204" charset="-122"/>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385445" y="4530090"/>
                <a:ext cx="11443335" cy="615950"/>
              </a:xfrm>
              <a:prstGeom prst="rect">
                <a:avLst/>
              </a:prstGeom>
              <a:noFill/>
            </p:spPr>
            <p:txBody>
              <a:bodyPr wrap="none" rtlCol="0" anchor="t">
                <a:noAutofit/>
              </a:bodyPr>
              <a:lstStyle/>
              <a:p>
                <a:pPr algn="l"/>
                <a14:m>
                  <m:oMath xmlns:m="http://schemas.openxmlformats.org/officeDocument/2006/math">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𝐷</m:t>
                            </m:r>
                          </m:num>
                          <m:den>
                            <m:r>
                              <a:rPr lang="en-US" altLang="zh-CN" sz="1600" i="1">
                                <a:latin typeface="Cambria Math" panose="02040503050406030204" pitchFamily="18" charset="0"/>
                                <a:cs typeface="DejaVu Math TeX Gyre" panose="02000503000000000000" charset="0"/>
                              </a:rPr>
                              <m:t>𝐴</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𝑡</m:t>
                        </m:r>
                      </m:sub>
                    </m:sSub>
                  </m:oMath>
                </a14:m>
                <a:r>
                  <a:rPr lang="en-US" altLang="zh-CN" sz="1600">
                    <a:sym typeface="+mn-ea"/>
                  </a:rPr>
                  <a:t>-</a:t>
                </a:r>
                <a14:m>
                  <m:oMath xmlns:m="http://schemas.openxmlformats.org/officeDocument/2006/math">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𝐷</m:t>
                            </m:r>
                          </m:num>
                          <m:den>
                            <m:r>
                              <a:rPr lang="en-US" altLang="zh-CN" sz="1600" i="1">
                                <a:latin typeface="Cambria Math" panose="02040503050406030204" pitchFamily="18" charset="0"/>
                                <a:cs typeface="DejaVu Math TeX Gyre" panose="02000503000000000000" charset="0"/>
                              </a:rPr>
                              <m:t>𝐴</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𝑝𝑟𝑒</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𝐼𝑃𝑂</m:t>
                        </m:r>
                      </m:sub>
                    </m:sSub>
                  </m:oMath>
                </a14:m>
                <a:r>
                  <a:rPr lang="en-US" altLang="zh-CN" sz="1600"/>
                  <a:t>=</a:t>
                </a:r>
                <a14:m>
                  <m:oMath xmlns:m="http://schemas.openxmlformats.org/officeDocument/2006/math">
                    <m:r>
                      <a:rPr lang="en-US" altLang="zh-CN" sz="1600" i="1">
                        <a:latin typeface="Cambria Math" panose="02040503050406030204" pitchFamily="18" charset="0"/>
                        <a:cs typeface="DejaVu Math TeX Gyre" panose="02000503000000000000" charset="0"/>
                      </a:rPr>
                      <m:t>𝑎</m:t>
                    </m:r>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𝑏</m:t>
                        </m:r>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𝑀</m:t>
                            </m:r>
                          </m:num>
                          <m:den>
                            <m:r>
                              <a:rPr lang="en-US" sz="1600" i="1">
                                <a:latin typeface="Cambria Math" panose="02040503050406030204" pitchFamily="18" charset="0"/>
                              </a:rPr>
                              <m:t>𝐵</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𝑒𝑓𝑤𝑎</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𝑡</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1</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𝑐</m:t>
                        </m:r>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𝑀</m:t>
                            </m:r>
                          </m:num>
                          <m:den>
                            <m:r>
                              <a:rPr lang="en-US" sz="1600" i="1">
                                <a:latin typeface="Cambria Math" panose="02040503050406030204" pitchFamily="18" charset="0"/>
                              </a:rPr>
                              <m:t>𝐵</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𝑡</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1</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𝑑</m:t>
                        </m:r>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𝑃𝑃𝐸</m:t>
                            </m:r>
                          </m:num>
                          <m:den>
                            <m:r>
                              <a:rPr lang="en-US" altLang="zh-CN" sz="1600" i="1">
                                <a:latin typeface="Cambria Math" panose="02040503050406030204" pitchFamily="18" charset="0"/>
                                <a:cs typeface="DejaVu Math TeX Gyre" panose="02000503000000000000" charset="0"/>
                              </a:rPr>
                              <m:t>𝐴</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𝑡</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1</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𝑒</m:t>
                        </m:r>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𝐸𝐵𝐼𝑇𝐷𝐴</m:t>
                            </m:r>
                          </m:num>
                          <m:den>
                            <m:r>
                              <a:rPr lang="en-US" altLang="zh-CN" sz="1600" i="1">
                                <a:latin typeface="Cambria Math" panose="02040503050406030204" pitchFamily="18" charset="0"/>
                                <a:cs typeface="DejaVu Math TeX Gyre" panose="02000503000000000000" charset="0"/>
                              </a:rPr>
                              <m:t>𝐴</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𝑡</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1</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𝑓𝑙𝑜𝑔</m:t>
                        </m:r>
                        <m:r>
                          <a:rPr lang="en-US" altLang="zh-CN" sz="1600" i="1">
                            <a:latin typeface="Cambria Math" panose="02040503050406030204" pitchFamily="18" charset="0"/>
                            <a:cs typeface="DejaVu Math TeX Gyre" panose="02000503000000000000" charset="0"/>
                          </a:rPr>
                          <m:t>(</m:t>
                        </m:r>
                        <m:r>
                          <a:rPr lang="en-US" sz="1600" i="1">
                            <a:latin typeface="Cambria Math" panose="02040503050406030204" pitchFamily="18" charset="0"/>
                          </a:rPr>
                          <m:t>𝑆</m:t>
                        </m:r>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𝑡</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1</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𝑔</m:t>
                        </m:r>
                        <m:r>
                          <a:rPr lang="en-US" altLang="zh-CN" sz="1600" i="1">
                            <a:latin typeface="Cambria Math" panose="02040503050406030204" pitchFamily="18" charset="0"/>
                            <a:cs typeface="DejaVu Math TeX Gyre" panose="02000503000000000000" charset="0"/>
                          </a:rPr>
                          <m:t>(</m:t>
                        </m:r>
                        <m:f>
                          <m:fPr>
                            <m:ctrlPr>
                              <a:rPr lang="en-US" altLang="zh-CN" sz="1600" i="1">
                                <a:latin typeface="Cambria Math" panose="02040503050406030204" pitchFamily="18" charset="0"/>
                                <a:cs typeface="DejaVu Math TeX Gyre" panose="02000503000000000000" charset="0"/>
                              </a:rPr>
                            </m:ctrlPr>
                          </m:fPr>
                          <m:num>
                            <m:r>
                              <a:rPr lang="en-US" altLang="zh-CN" sz="1600" i="1">
                                <a:latin typeface="Cambria Math" panose="02040503050406030204" pitchFamily="18" charset="0"/>
                                <a:cs typeface="DejaVu Math TeX Gyre" panose="02000503000000000000" charset="0"/>
                              </a:rPr>
                              <m:t>𝐷</m:t>
                            </m:r>
                          </m:num>
                          <m:den>
                            <m:r>
                              <a:rPr lang="en-US" altLang="zh-CN" sz="1600" i="1">
                                <a:latin typeface="Cambria Math" panose="02040503050406030204" pitchFamily="18" charset="0"/>
                                <a:cs typeface="DejaVu Math TeX Gyre" panose="02000503000000000000" charset="0"/>
                              </a:rPr>
                              <m:t>𝐴</m:t>
                            </m:r>
                          </m:den>
                        </m:f>
                        <m:r>
                          <a:rPr lang="en-US" altLang="zh-CN" sz="1600" i="1">
                            <a:latin typeface="Cambria Math" panose="02040503050406030204" pitchFamily="18" charset="0"/>
                            <a:cs typeface="DejaVu Math TeX Gyre" panose="02000503000000000000" charset="0"/>
                          </a:rPr>
                          <m:t>)</m:t>
                        </m:r>
                      </m:e>
                      <m:sub>
                        <m:r>
                          <a:rPr lang="en-US" altLang="zh-CN" sz="1600" i="1">
                            <a:latin typeface="Cambria Math" panose="02040503050406030204" pitchFamily="18" charset="0"/>
                            <a:cs typeface="DejaVu Math TeX Gyre" panose="02000503000000000000" charset="0"/>
                          </a:rPr>
                          <m:t>𝑝𝑟𝑒</m:t>
                        </m:r>
                        <m:r>
                          <a:rPr lang="en-US" altLang="zh-CN" sz="1600" i="1">
                            <a:latin typeface="Cambria Math" panose="02040503050406030204" pitchFamily="18" charset="0"/>
                            <a:cs typeface="DejaVu Math TeX Gyre" panose="02000503000000000000" charset="0"/>
                          </a:rPr>
                          <m:t>−</m:t>
                        </m:r>
                        <m:r>
                          <a:rPr lang="en-US" altLang="zh-CN" sz="1600" i="1">
                            <a:latin typeface="Cambria Math" panose="02040503050406030204" pitchFamily="18" charset="0"/>
                            <a:cs typeface="DejaVu Math TeX Gyre" panose="02000503000000000000" charset="0"/>
                          </a:rPr>
                          <m:t>𝐼𝑃𝑂</m:t>
                        </m:r>
                      </m:sub>
                    </m:sSub>
                    <m:r>
                      <a:rPr lang="en-US" altLang="zh-CN" sz="1600" i="1">
                        <a:latin typeface="Cambria Math" panose="02040503050406030204" pitchFamily="18" charset="0"/>
                        <a:cs typeface="DejaVu Math TeX Gyre" panose="02000503000000000000" charset="0"/>
                      </a:rPr>
                      <m:t>+</m:t>
                    </m:r>
                    <m:sSub>
                      <m:sSubPr>
                        <m:ctrlPr>
                          <a:rPr lang="en-US" altLang="zh-CN" sz="1600" i="1">
                            <a:latin typeface="Cambria Math" panose="02040503050406030204" pitchFamily="18" charset="0"/>
                            <a:cs typeface="DejaVu Math TeX Gyre" panose="02000503000000000000" charset="0"/>
                          </a:rPr>
                        </m:ctrlPr>
                      </m:sSubPr>
                      <m:e>
                        <m:r>
                          <a:rPr lang="en-US" altLang="zh-CN" sz="1600" i="1">
                            <a:latin typeface="Cambria Math" panose="02040503050406030204" pitchFamily="18" charset="0"/>
                            <a:cs typeface="DejaVu Math TeX Gyre" panose="02000503000000000000" charset="0"/>
                          </a:rPr>
                          <m:t>𝑢</m:t>
                        </m:r>
                      </m:e>
                      <m:sub>
                        <m:r>
                          <a:rPr lang="en-US" altLang="zh-CN" sz="1600" i="1">
                            <a:latin typeface="Cambria Math" panose="02040503050406030204" pitchFamily="18" charset="0"/>
                            <a:cs typeface="DejaVu Math TeX Gyre" panose="02000503000000000000" charset="0"/>
                          </a:rPr>
                          <m:t>𝑡</m:t>
                        </m:r>
                      </m:sub>
                    </m:sSub>
                  </m:oMath>
                </a14:m>
                <a:endParaRPr lang="en-US" altLang="zh-CN" sz="1600" i="1">
                  <a:latin typeface="DejaVu Math TeX Gyre" panose="02000503000000000000" charset="0"/>
                  <a:cs typeface="DejaVu Math TeX Gyre" panose="02000503000000000000"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85445" y="4530090"/>
                <a:ext cx="11443335" cy="61595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68649" y="441719"/>
            <a:ext cx="511474" cy="179412"/>
            <a:chOff x="10407368" y="1899432"/>
            <a:chExt cx="511474" cy="179412"/>
          </a:xfrm>
        </p:grpSpPr>
        <p:sp>
          <p:nvSpPr>
            <p:cNvPr id="3" name="平行四边形 2"/>
            <p:cNvSpPr/>
            <p:nvPr/>
          </p:nvSpPr>
          <p:spPr>
            <a:xfrm>
              <a:off x="10407368" y="1899432"/>
              <a:ext cx="195244" cy="179412"/>
            </a:xfrm>
            <a:prstGeom prst="parallelogram">
              <a:avLst>
                <a:gd name="adj" fmla="val 451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0565483" y="1899432"/>
              <a:ext cx="195244" cy="179412"/>
            </a:xfrm>
            <a:prstGeom prst="parallelogram">
              <a:avLst>
                <a:gd name="adj" fmla="val 4517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723598" y="1899432"/>
              <a:ext cx="195244" cy="179412"/>
            </a:xfrm>
            <a:prstGeom prst="parallelogram">
              <a:avLst>
                <a:gd name="adj" fmla="val 451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0" y="6786000"/>
            <a:ext cx="12192000" cy="72000"/>
          </a:xfrm>
          <a:prstGeom prst="rect">
            <a:avLst/>
          </a:prstGeom>
          <a:gradFill>
            <a:gsLst>
              <a:gs pos="0">
                <a:schemeClr val="accent1">
                  <a:alpha val="70000"/>
                </a:schemeClr>
              </a:gs>
              <a:gs pos="100000">
                <a:schemeClr val="accent1"/>
              </a:gs>
            </a:gsLst>
            <a:lin ang="5400000" scaled="1"/>
          </a:gradFill>
          <a:ln>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399">
                      <a:alpha val="70000"/>
                    </a:srgbClr>
                  </a:gs>
                  <a:gs pos="100000">
                    <a:srgbClr val="003399"/>
                  </a:gs>
                </a:gsLst>
                <a:lin ang="5400000" scaled="1"/>
              </a:gradFill>
            </a:endParaRPr>
          </a:p>
        </p:txBody>
      </p:sp>
      <p:sp>
        <p:nvSpPr>
          <p:cNvPr id="15" name="文本框 14"/>
          <p:cNvSpPr txBox="1"/>
          <p:nvPr/>
        </p:nvSpPr>
        <p:spPr>
          <a:xfrm>
            <a:off x="1075055" y="300355"/>
            <a:ext cx="8200390" cy="460375"/>
          </a:xfrm>
          <a:prstGeom prst="rect">
            <a:avLst/>
          </a:prstGeom>
          <a:noFill/>
        </p:spPr>
        <p:txBody>
          <a:bodyPr wrap="square" rtlCol="0">
            <a:spAutoFit/>
          </a:bodyPr>
          <a:lstStyle/>
          <a:p>
            <a:r>
              <a:rPr lang="zh-CN" altLang="en-US" sz="2400" b="1" dirty="0">
                <a:solidFill>
                  <a:schemeClr val="accent1"/>
                </a:solidFill>
                <a:latin typeface="+mj-ea"/>
                <a:ea typeface="+mj-ea"/>
              </a:rPr>
              <a:t>表</a:t>
            </a:r>
            <a:r>
              <a:rPr lang="en-US" altLang="zh-CN" sz="2400" b="1" dirty="0">
                <a:solidFill>
                  <a:schemeClr val="accent1"/>
                </a:solidFill>
                <a:latin typeface="+mj-ea"/>
                <a:ea typeface="+mj-ea"/>
              </a:rPr>
              <a:t>V:</a:t>
            </a:r>
            <a:r>
              <a:rPr lang="zh-CN" altLang="en-US" sz="2400" b="1" dirty="0">
                <a:solidFill>
                  <a:schemeClr val="accent1"/>
                </a:solidFill>
                <a:latin typeface="+mj-ea"/>
                <a:ea typeface="+mj-ea"/>
                <a:sym typeface="+mn-ea"/>
              </a:rPr>
              <a:t>自IPO前以来的累积杠杆率变动的决定因素</a:t>
            </a:r>
            <a:endParaRPr lang="zh-CN" altLang="en-US" sz="2400" b="1" dirty="0">
              <a:solidFill>
                <a:schemeClr val="accent1"/>
              </a:solidFill>
              <a:latin typeface="+mj-ea"/>
              <a:ea typeface="+mj-ea"/>
            </a:endParaRPr>
          </a:p>
        </p:txBody>
      </p:sp>
      <p:pic>
        <p:nvPicPr>
          <p:cNvPr id="17" name="图片 16"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8" name="文本框 7"/>
          <p:cNvSpPr txBox="1"/>
          <p:nvPr/>
        </p:nvSpPr>
        <p:spPr>
          <a:xfrm>
            <a:off x="566271" y="5289671"/>
            <a:ext cx="10831126" cy="1198880"/>
          </a:xfrm>
          <a:prstGeom prst="rect">
            <a:avLst/>
          </a:prstGeom>
          <a:noFill/>
        </p:spPr>
        <p:txBody>
          <a:bodyPr wrap="square" rtlCol="0">
            <a:spAutoFit/>
          </a:bodyPr>
          <a:lstStyle/>
          <a:p>
            <a:pPr marL="342900" indent="-342900">
              <a:lnSpc>
                <a:spcPct val="150000"/>
              </a:lnSpc>
              <a:buFont typeface="+mj-lt"/>
              <a:buAutoNum type="arabicPeriod"/>
            </a:pPr>
            <a:r>
              <a:rPr sz="1600" dirty="0"/>
              <a:t>表V结果显示，自变量对杠杆累积变化的影响在大小和方向与表III基本相同；</a:t>
            </a:r>
            <a:endParaRPr sz="1600" dirty="0"/>
          </a:p>
          <a:p>
            <a:pPr marL="342900" indent="-342900">
              <a:lnSpc>
                <a:spcPct val="150000"/>
              </a:lnSpc>
              <a:buFont typeface="+mj-lt"/>
              <a:buAutoNum type="arabicPeriod"/>
            </a:pPr>
            <a:r>
              <a:rPr sz="1600" dirty="0"/>
              <a:t>加权平均市净率结果不太可能反映被忽略的公司特征，尽管该特征也会影响初始杠杆率；</a:t>
            </a:r>
            <a:endParaRPr sz="1600" dirty="0"/>
          </a:p>
          <a:p>
            <a:pPr marL="342900" indent="-342900">
              <a:lnSpc>
                <a:spcPct val="150000"/>
              </a:lnSpc>
              <a:buFont typeface="+mj-lt"/>
              <a:buAutoNum type="arabicPeriod"/>
            </a:pPr>
            <a:r>
              <a:rPr sz="1600" dirty="0"/>
              <a:t>市场估值对资本结构的影响是持续的，会随着时间的推移而累积。</a:t>
            </a:r>
            <a:endParaRPr sz="1600" dirty="0"/>
          </a:p>
        </p:txBody>
      </p:sp>
      <p:sp>
        <p:nvSpPr>
          <p:cNvPr id="23" name="矩形: 圆角 22"/>
          <p:cNvSpPr/>
          <p:nvPr/>
        </p:nvSpPr>
        <p:spPr>
          <a:xfrm>
            <a:off x="663893" y="4881184"/>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pic>
        <p:nvPicPr>
          <p:cNvPr id="12" name="图片 1"/>
          <p:cNvPicPr>
            <a:picLocks noChangeAspect="1"/>
          </p:cNvPicPr>
          <p:nvPr>
            <p:custDataLst>
              <p:tags r:id="rId2"/>
            </p:custDataLst>
          </p:nvPr>
        </p:nvPicPr>
        <p:blipFill>
          <a:blip r:embed="rId3"/>
          <a:stretch>
            <a:fillRect/>
          </a:stretch>
        </p:blipFill>
        <p:spPr>
          <a:xfrm>
            <a:off x="894715" y="1216025"/>
            <a:ext cx="10029190" cy="3617595"/>
          </a:xfrm>
          <a:prstGeom prst="rect">
            <a:avLst/>
          </a:prstGeom>
          <a:noFill/>
          <a:ln>
            <a:noFill/>
          </a:ln>
        </p:spPr>
      </p:pic>
      <p:sp>
        <p:nvSpPr>
          <p:cNvPr id="13" name="矩形 2"/>
          <p:cNvSpPr/>
          <p:nvPr>
            <p:custDataLst>
              <p:tags r:id="rId4"/>
            </p:custDataLst>
          </p:nvPr>
        </p:nvSpPr>
        <p:spPr>
          <a:xfrm>
            <a:off x="3402965" y="1343025"/>
            <a:ext cx="1483995" cy="1971040"/>
          </a:xfrm>
          <a:prstGeom prst="rect">
            <a:avLst/>
          </a:prstGeom>
          <a:ln w="28575"/>
        </p:spPr>
        <p:style>
          <a:lnRef idx="2">
            <a:schemeClr val="accent1"/>
          </a:lnRef>
          <a:fillRef idx="0">
            <a:srgbClr val="FFFFFF"/>
          </a:fillRef>
          <a:effectRef idx="0">
            <a:srgbClr val="FFFFFF"/>
          </a:effectRef>
          <a:fontRef idx="minor">
            <a:schemeClr val="dk1"/>
          </a:fontRef>
        </p:style>
      </p:sp>
      <p:sp>
        <p:nvSpPr>
          <p:cNvPr id="14" name="矩形 3"/>
          <p:cNvSpPr/>
          <p:nvPr>
            <p:custDataLst>
              <p:tags r:id="rId5"/>
            </p:custDataLst>
          </p:nvPr>
        </p:nvSpPr>
        <p:spPr>
          <a:xfrm>
            <a:off x="4988560" y="1343025"/>
            <a:ext cx="1381125" cy="1971040"/>
          </a:xfrm>
          <a:prstGeom prst="rect">
            <a:avLst/>
          </a:prstGeom>
          <a:noFill/>
          <a:ln w="28575">
            <a:solidFill>
              <a:srgbClr val="0070C0"/>
            </a:solidFill>
          </a:ln>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4606371" cy="461665"/>
          </a:xfrm>
          <a:prstGeom prst="rect">
            <a:avLst/>
          </a:prstGeom>
          <a:noFill/>
        </p:spPr>
        <p:txBody>
          <a:bodyPr wrap="square" rtlCol="0">
            <a:spAutoFit/>
          </a:bodyPr>
          <a:lstStyle/>
          <a:p>
            <a:r>
              <a:rPr lang="pt-BR" altLang="zh-CN" sz="2400" b="1" dirty="0">
                <a:solidFill>
                  <a:schemeClr val="bg1"/>
                </a:solidFill>
                <a:latin typeface="+mj-ea"/>
                <a:ea typeface="+mj-ea"/>
              </a:rPr>
              <a:t> Fama – MacBeth</a:t>
            </a:r>
            <a:r>
              <a:rPr lang="zh-CN" altLang="en-US" sz="2400" b="1" dirty="0">
                <a:solidFill>
                  <a:schemeClr val="bg1"/>
                </a:solidFill>
                <a:latin typeface="+mj-ea"/>
                <a:ea typeface="+mj-ea"/>
              </a:rPr>
              <a:t>回归模型</a:t>
            </a:r>
            <a:endParaRPr lang="zh-CN" altLang="pt-BR" sz="2400" b="1" dirty="0">
              <a:solidFill>
                <a:schemeClr val="bg1"/>
              </a:solidFill>
              <a:latin typeface="+mj-ea"/>
              <a:ea typeface="+mj-ea"/>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19" name="图片 18"/>
          <p:cNvPicPr>
            <a:picLocks noChangeAspect="1"/>
          </p:cNvPicPr>
          <p:nvPr/>
        </p:nvPicPr>
        <p:blipFill rotWithShape="1">
          <a:blip r:embed="rId3"/>
          <a:srcRect t="5107" b="9075"/>
          <a:stretch>
            <a:fillRect/>
          </a:stretch>
        </p:blipFill>
        <p:spPr>
          <a:xfrm rot="5400000">
            <a:off x="4782560" y="-3586145"/>
            <a:ext cx="2750887" cy="11545364"/>
          </a:xfrm>
          <a:prstGeom prst="rect">
            <a:avLst/>
          </a:prstGeom>
        </p:spPr>
      </p:pic>
      <p:grpSp>
        <p:nvGrpSpPr>
          <p:cNvPr id="42" name="组合 41"/>
          <p:cNvGrpSpPr/>
          <p:nvPr/>
        </p:nvGrpSpPr>
        <p:grpSpPr>
          <a:xfrm>
            <a:off x="406465" y="3757124"/>
            <a:ext cx="8623235" cy="2417523"/>
            <a:chOff x="2093402" y="3319174"/>
            <a:chExt cx="8623235" cy="2417523"/>
          </a:xfrm>
        </p:grpSpPr>
        <p:grpSp>
          <p:nvGrpSpPr>
            <p:cNvPr id="8" name="组合 7"/>
            <p:cNvGrpSpPr/>
            <p:nvPr/>
          </p:nvGrpSpPr>
          <p:grpSpPr>
            <a:xfrm>
              <a:off x="2794184" y="3345079"/>
              <a:ext cx="7922453" cy="2391618"/>
              <a:chOff x="2352677" y="2330621"/>
              <a:chExt cx="7922453" cy="2391618"/>
            </a:xfrm>
          </p:grpSpPr>
          <p:sp>
            <p:nvSpPr>
              <p:cNvPr id="11" name="文本框 10"/>
              <p:cNvSpPr txBox="1"/>
              <p:nvPr/>
            </p:nvSpPr>
            <p:spPr>
              <a:xfrm>
                <a:off x="2360727" y="3239002"/>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：表示固定资产占总资产的比例。</a:t>
                </a:r>
                <a:endParaRPr lang="zh-CN" altLang="en-US" sz="1600" dirty="0">
                  <a:latin typeface="宋体" panose="02010600030101010101" pitchFamily="2" charset="-122"/>
                  <a:ea typeface="宋体" panose="02010600030101010101" pitchFamily="2" charset="-122"/>
                </a:endParaRPr>
              </a:p>
            </p:txBody>
          </p:sp>
          <p:sp>
            <p:nvSpPr>
              <p:cNvPr id="13" name="文本框 12"/>
              <p:cNvSpPr txBox="1"/>
              <p:nvPr/>
            </p:nvSpPr>
            <p:spPr>
              <a:xfrm>
                <a:off x="2375218" y="2784389"/>
                <a:ext cx="7899912"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：表示市场价值与账面价值的比率，这是公司估值的一个指标。</a:t>
                </a:r>
                <a:endParaRPr lang="zh-CN" altLang="en-US" sz="1600" dirty="0">
                  <a:latin typeface="宋体" panose="02010600030101010101" pitchFamily="2" charset="-122"/>
                  <a:ea typeface="宋体" panose="02010600030101010101" pitchFamily="2" charset="-122"/>
                </a:endParaRPr>
              </a:p>
            </p:txBody>
          </p:sp>
          <p:sp>
            <p:nvSpPr>
              <p:cNvPr id="15" name="文本框 14"/>
              <p:cNvSpPr txBox="1"/>
              <p:nvPr/>
            </p:nvSpPr>
            <p:spPr>
              <a:xfrm>
                <a:off x="2375218" y="2330621"/>
                <a:ext cx="6516528"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：表示公司的债务与总资产的比例，即财务杠杆</a:t>
                </a:r>
                <a:endParaRPr lang="zh-CN" altLang="en-US" sz="1600" dirty="0">
                  <a:latin typeface="宋体" panose="02010600030101010101" pitchFamily="2" charset="-122"/>
                  <a:ea typeface="宋体" panose="02010600030101010101" pitchFamily="2" charset="-122"/>
                </a:endParaRPr>
              </a:p>
            </p:txBody>
          </p:sp>
          <p:sp>
            <p:nvSpPr>
              <p:cNvPr id="18" name="文本框 17"/>
              <p:cNvSpPr txBox="1"/>
              <p:nvPr/>
            </p:nvSpPr>
            <p:spPr>
              <a:xfrm>
                <a:off x="2352677" y="3697988"/>
                <a:ext cx="6984361"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：表示税息折旧及摊销前利润与总资产的比例，这是衡量公司盈利能力的一个指标</a:t>
                </a:r>
                <a:endParaRPr lang="zh-CN" altLang="en-US" sz="1600" dirty="0">
                  <a:latin typeface="宋体" panose="02010600030101010101" pitchFamily="2" charset="-122"/>
                  <a:ea typeface="宋体" panose="02010600030101010101" pitchFamily="2" charset="-122"/>
                </a:endParaRPr>
              </a:p>
            </p:txBody>
          </p:sp>
          <p:sp>
            <p:nvSpPr>
              <p:cNvPr id="28" name="文本框 27"/>
              <p:cNvSpPr txBox="1"/>
              <p:nvPr/>
            </p:nvSpPr>
            <p:spPr>
              <a:xfrm>
                <a:off x="2360726" y="4383685"/>
                <a:ext cx="6984361"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：股息与账面净资产、市场净资产之比</a:t>
                </a:r>
                <a:endParaRPr lang="zh-CN" altLang="en-US" sz="1600" dirty="0">
                  <a:latin typeface="宋体" panose="02010600030101010101" pitchFamily="2" charset="-122"/>
                  <a:ea typeface="宋体" panose="02010600030101010101" pitchFamily="2" charset="-122"/>
                </a:endParaRPr>
              </a:p>
            </p:txBody>
          </p:sp>
        </p:grpSp>
        <p:grpSp>
          <p:nvGrpSpPr>
            <p:cNvPr id="41" name="组合 40"/>
            <p:cNvGrpSpPr/>
            <p:nvPr/>
          </p:nvGrpSpPr>
          <p:grpSpPr>
            <a:xfrm>
              <a:off x="2093402" y="3319174"/>
              <a:ext cx="761510" cy="2386158"/>
              <a:chOff x="2093402" y="3319174"/>
              <a:chExt cx="761510" cy="2386158"/>
            </a:xfrm>
          </p:grpSpPr>
          <p:pic>
            <p:nvPicPr>
              <p:cNvPr id="23" name="图片 22"/>
              <p:cNvPicPr>
                <a:picLocks noChangeAspect="1"/>
              </p:cNvPicPr>
              <p:nvPr/>
            </p:nvPicPr>
            <p:blipFill>
              <a:blip r:embed="rId4"/>
              <a:stretch>
                <a:fillRect/>
              </a:stretch>
            </p:blipFill>
            <p:spPr>
              <a:xfrm>
                <a:off x="2338692" y="3319174"/>
                <a:ext cx="274040" cy="459306"/>
              </a:xfrm>
              <a:prstGeom prst="rect">
                <a:avLst/>
              </a:prstGeom>
            </p:spPr>
          </p:pic>
          <p:pic>
            <p:nvPicPr>
              <p:cNvPr id="34" name="图片 33"/>
              <p:cNvPicPr>
                <a:picLocks noChangeAspect="1"/>
              </p:cNvPicPr>
              <p:nvPr/>
            </p:nvPicPr>
            <p:blipFill>
              <a:blip r:embed="rId5"/>
              <a:stretch>
                <a:fillRect/>
              </a:stretch>
            </p:blipFill>
            <p:spPr>
              <a:xfrm>
                <a:off x="2339830" y="3774624"/>
                <a:ext cx="272902" cy="434338"/>
              </a:xfrm>
              <a:prstGeom prst="rect">
                <a:avLst/>
              </a:prstGeom>
            </p:spPr>
          </p:pic>
          <p:pic>
            <p:nvPicPr>
              <p:cNvPr id="36" name="图片 35"/>
              <p:cNvPicPr>
                <a:picLocks noChangeAspect="1"/>
              </p:cNvPicPr>
              <p:nvPr/>
            </p:nvPicPr>
            <p:blipFill>
              <a:blip r:embed="rId6"/>
              <a:stretch>
                <a:fillRect/>
              </a:stretch>
            </p:blipFill>
            <p:spPr>
              <a:xfrm>
                <a:off x="2287630" y="4246407"/>
                <a:ext cx="442785" cy="387001"/>
              </a:xfrm>
              <a:prstGeom prst="rect">
                <a:avLst/>
              </a:prstGeom>
            </p:spPr>
          </p:pic>
          <p:pic>
            <p:nvPicPr>
              <p:cNvPr id="38" name="图片 37"/>
              <p:cNvPicPr>
                <a:picLocks noChangeAspect="1"/>
              </p:cNvPicPr>
              <p:nvPr/>
            </p:nvPicPr>
            <p:blipFill>
              <a:blip r:embed="rId7"/>
              <a:stretch>
                <a:fillRect/>
              </a:stretch>
            </p:blipFill>
            <p:spPr>
              <a:xfrm>
                <a:off x="2093402" y="4723045"/>
                <a:ext cx="761510" cy="354118"/>
              </a:xfrm>
              <a:prstGeom prst="rect">
                <a:avLst/>
              </a:prstGeom>
            </p:spPr>
          </p:pic>
          <p:pic>
            <p:nvPicPr>
              <p:cNvPr id="40" name="图片 39"/>
              <p:cNvPicPr>
                <a:picLocks noChangeAspect="1"/>
              </p:cNvPicPr>
              <p:nvPr/>
            </p:nvPicPr>
            <p:blipFill>
              <a:blip r:embed="rId8"/>
              <a:stretch>
                <a:fillRect/>
              </a:stretch>
            </p:blipFill>
            <p:spPr>
              <a:xfrm>
                <a:off x="2339830" y="5361546"/>
                <a:ext cx="272902" cy="343786"/>
              </a:xfrm>
              <a:prstGeom prst="rect">
                <a:avLst/>
              </a:prstGeom>
            </p:spPr>
          </p:pic>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68649" y="441719"/>
            <a:ext cx="511474" cy="179412"/>
            <a:chOff x="10407368" y="1899432"/>
            <a:chExt cx="511474" cy="179412"/>
          </a:xfrm>
        </p:grpSpPr>
        <p:sp>
          <p:nvSpPr>
            <p:cNvPr id="3" name="平行四边形 2"/>
            <p:cNvSpPr/>
            <p:nvPr/>
          </p:nvSpPr>
          <p:spPr>
            <a:xfrm>
              <a:off x="10407368" y="1899432"/>
              <a:ext cx="195244" cy="179412"/>
            </a:xfrm>
            <a:prstGeom prst="parallelogram">
              <a:avLst>
                <a:gd name="adj" fmla="val 451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0565483" y="1899432"/>
              <a:ext cx="195244" cy="179412"/>
            </a:xfrm>
            <a:prstGeom prst="parallelogram">
              <a:avLst>
                <a:gd name="adj" fmla="val 4517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723598" y="1899432"/>
              <a:ext cx="195244" cy="179412"/>
            </a:xfrm>
            <a:prstGeom prst="parallelogram">
              <a:avLst>
                <a:gd name="adj" fmla="val 451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0" y="6786000"/>
            <a:ext cx="12192000" cy="72000"/>
          </a:xfrm>
          <a:prstGeom prst="rect">
            <a:avLst/>
          </a:prstGeom>
          <a:gradFill>
            <a:gsLst>
              <a:gs pos="0">
                <a:schemeClr val="accent1">
                  <a:alpha val="70000"/>
                </a:schemeClr>
              </a:gs>
              <a:gs pos="100000">
                <a:schemeClr val="accent1"/>
              </a:gs>
            </a:gsLst>
            <a:lin ang="5400000" scaled="1"/>
          </a:gradFill>
          <a:ln>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399">
                      <a:alpha val="70000"/>
                    </a:srgbClr>
                  </a:gs>
                  <a:gs pos="100000">
                    <a:srgbClr val="003399"/>
                  </a:gs>
                </a:gsLst>
                <a:lin ang="5400000" scaled="1"/>
              </a:gradFill>
            </a:endParaRPr>
          </a:p>
        </p:txBody>
      </p:sp>
      <p:sp>
        <p:nvSpPr>
          <p:cNvPr id="15" name="文本框 14"/>
          <p:cNvSpPr txBox="1"/>
          <p:nvPr/>
        </p:nvSpPr>
        <p:spPr>
          <a:xfrm>
            <a:off x="10748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表</a:t>
            </a:r>
            <a:r>
              <a:rPr lang="en-US" altLang="zh-CN" sz="2400" b="1" dirty="0">
                <a:solidFill>
                  <a:schemeClr val="accent1"/>
                </a:solidFill>
                <a:latin typeface="+mj-ea"/>
                <a:ea typeface="+mj-ea"/>
              </a:rPr>
              <a:t>VI</a:t>
            </a:r>
            <a:r>
              <a:rPr lang="zh-CN" altLang="en-US" sz="2400" b="1" dirty="0">
                <a:solidFill>
                  <a:schemeClr val="accent1"/>
                </a:solidFill>
                <a:latin typeface="+mj-ea"/>
                <a:ea typeface="+mj-ea"/>
              </a:rPr>
              <a:t>：账面市值比效应的持续性</a:t>
            </a:r>
            <a:endParaRPr lang="en-US" altLang="zh-CN" sz="2400" b="1" dirty="0">
              <a:solidFill>
                <a:schemeClr val="accent1"/>
              </a:solidFill>
              <a:latin typeface="+mj-ea"/>
              <a:ea typeface="+mj-ea"/>
            </a:endParaRPr>
          </a:p>
        </p:txBody>
      </p:sp>
      <p:pic>
        <p:nvPicPr>
          <p:cNvPr id="17" name="图片 16"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8" name="文本框 7"/>
          <p:cNvSpPr txBox="1"/>
          <p:nvPr/>
        </p:nvSpPr>
        <p:spPr>
          <a:xfrm>
            <a:off x="468649" y="4881819"/>
            <a:ext cx="10831126" cy="1529265"/>
          </a:xfrm>
          <a:prstGeom prst="rect">
            <a:avLst/>
          </a:prstGeom>
          <a:noFill/>
        </p:spPr>
        <p:txBody>
          <a:bodyPr wrap="square" rtlCol="0">
            <a:spAutoFit/>
          </a:bodyPr>
          <a:lstStyle/>
          <a:p>
            <a:pPr marL="342900" indent="-342900">
              <a:lnSpc>
                <a:spcPct val="150000"/>
              </a:lnSpc>
              <a:buFont typeface="+mj-lt"/>
              <a:buAutoNum type="arabicPeriod"/>
            </a:pPr>
            <a:r>
              <a:rPr lang="zh-CN" altLang="en-US" sz="1600" dirty="0">
                <a:latin typeface="Consolas" panose="020B0609020204030204" pitchFamily="49" charset="0"/>
              </a:rPr>
              <a:t>从表格的</a:t>
            </a:r>
            <a:r>
              <a:rPr lang="en-US" altLang="zh-CN" sz="1600" dirty="0" err="1">
                <a:latin typeface="Consolas" panose="020B0609020204030204" pitchFamily="49" charset="0"/>
              </a:rPr>
              <a:t>PanelA</a:t>
            </a:r>
            <a:r>
              <a:rPr lang="zh-CN" altLang="en-US" sz="1600" dirty="0">
                <a:latin typeface="Consolas" panose="020B0609020204030204" pitchFamily="49" charset="0"/>
              </a:rPr>
              <a:t>和</a:t>
            </a:r>
            <a:r>
              <a:rPr lang="en-US" altLang="zh-CN" sz="1600" dirty="0" err="1">
                <a:latin typeface="Consolas" panose="020B0609020204030204" pitchFamily="49" charset="0"/>
              </a:rPr>
              <a:t>PanelB</a:t>
            </a:r>
            <a:r>
              <a:rPr lang="zh-CN" altLang="en-US" sz="1600" dirty="0">
                <a:latin typeface="Consolas" panose="020B0609020204030204" pitchFamily="49" charset="0"/>
              </a:rPr>
              <a:t>可以看出，市场账面比率对未来财务杠杆的影响是负相关的，且这种影响随时间持续存在。</a:t>
            </a:r>
            <a:endParaRPr lang="en-US" altLang="zh-CN" sz="1600" dirty="0">
              <a:latin typeface="Consolas" panose="020B0609020204030204" pitchFamily="49" charset="0"/>
            </a:endParaRPr>
          </a:p>
          <a:p>
            <a:pPr marL="342900" indent="-342900">
              <a:lnSpc>
                <a:spcPct val="150000"/>
              </a:lnSpc>
              <a:buFont typeface="+mj-lt"/>
              <a:buAutoNum type="arabicPeriod"/>
            </a:pPr>
            <a:r>
              <a:rPr lang="zh-CN" altLang="en-US" sz="1600" dirty="0">
                <a:latin typeface="Consolas" panose="020B0609020204030204" pitchFamily="49" charset="0"/>
              </a:rPr>
              <a:t>对于账面杠杆百分比和市场杠杆百分比，系数</a:t>
            </a:r>
            <a:r>
              <a:rPr lang="en-US" altLang="zh-CN" sz="1600" dirty="0">
                <a:latin typeface="Consolas" panose="020B0609020204030204" pitchFamily="49" charset="0"/>
              </a:rPr>
              <a:t>b1</a:t>
            </a:r>
            <a:r>
              <a:rPr lang="zh-CN" altLang="en-US" sz="1600" dirty="0">
                <a:latin typeface="Consolas" panose="020B0609020204030204" pitchFamily="49" charset="0"/>
              </a:rPr>
              <a:t>、</a:t>
            </a:r>
            <a:r>
              <a:rPr lang="en-US" altLang="zh-CN" sz="1600" dirty="0">
                <a:latin typeface="Consolas" panose="020B0609020204030204" pitchFamily="49" charset="0"/>
              </a:rPr>
              <a:t>b2</a:t>
            </a:r>
            <a:r>
              <a:rPr lang="zh-CN" altLang="en-US" sz="1600" dirty="0">
                <a:latin typeface="Consolas" panose="020B0609020204030204" pitchFamily="49" charset="0"/>
              </a:rPr>
              <a:t>、</a:t>
            </a:r>
            <a:r>
              <a:rPr lang="en-US" altLang="zh-CN" sz="1600" dirty="0">
                <a:latin typeface="Consolas" panose="020B0609020204030204" pitchFamily="49" charset="0"/>
              </a:rPr>
              <a:t>b3</a:t>
            </a:r>
            <a:r>
              <a:rPr lang="zh-CN" altLang="en-US" sz="1600" dirty="0">
                <a:latin typeface="Consolas" panose="020B0609020204030204" pitchFamily="49" charset="0"/>
              </a:rPr>
              <a:t>随着时间推移而变小，意味着市场账面比率对杠杆的影响会随时间减弱。</a:t>
            </a:r>
            <a:endParaRPr lang="en-US" altLang="zh-CN" sz="1600" dirty="0">
              <a:latin typeface="Consolas" panose="020B0609020204030204" pitchFamily="49" charset="0"/>
            </a:endParaRPr>
          </a:p>
          <a:p>
            <a:pPr marL="342900" indent="-342900">
              <a:lnSpc>
                <a:spcPct val="150000"/>
              </a:lnSpc>
              <a:buFont typeface="+mj-lt"/>
              <a:buAutoNum type="arabicPeriod"/>
            </a:pPr>
            <a:r>
              <a:rPr lang="zh-CN" altLang="en-US" sz="1600" dirty="0">
                <a:latin typeface="Consolas" panose="020B0609020204030204" pitchFamily="49" charset="0"/>
              </a:rPr>
              <a:t>系数</a:t>
            </a:r>
            <a:r>
              <a:rPr lang="en-US" altLang="zh-CN" sz="1600" dirty="0">
                <a:latin typeface="Consolas" panose="020B0609020204030204" pitchFamily="49" charset="0"/>
              </a:rPr>
              <a:t>C3</a:t>
            </a:r>
            <a:r>
              <a:rPr lang="zh-CN" altLang="en-US" sz="1600" dirty="0">
                <a:latin typeface="Consolas" panose="020B0609020204030204" pitchFamily="49" charset="0"/>
              </a:rPr>
              <a:t>的</a:t>
            </a:r>
            <a:r>
              <a:rPr lang="en-US" altLang="zh-CN" sz="1600" dirty="0">
                <a:latin typeface="Consolas" panose="020B0609020204030204" pitchFamily="49" charset="0"/>
              </a:rPr>
              <a:t>t</a:t>
            </a:r>
            <a:r>
              <a:rPr lang="zh-CN" altLang="en-US" sz="1600" dirty="0">
                <a:latin typeface="Consolas" panose="020B0609020204030204" pitchFamily="49" charset="0"/>
              </a:rPr>
              <a:t>统计量表明，</a:t>
            </a:r>
            <a:r>
              <a:rPr lang="en-US" altLang="zh-CN" sz="1600" dirty="0">
                <a:latin typeface="Consolas" panose="020B0609020204030204" pitchFamily="49" charset="0"/>
              </a:rPr>
              <a:t>	      </a:t>
            </a:r>
            <a:r>
              <a:rPr lang="zh-CN" altLang="en-US" sz="1600" dirty="0">
                <a:latin typeface="Consolas" panose="020B0609020204030204" pitchFamily="49" charset="0"/>
              </a:rPr>
              <a:t>对未来杠杆的影响在统计上是显著的。</a:t>
            </a:r>
            <a:endParaRPr lang="en-US" altLang="zh-CN" sz="1600" dirty="0">
              <a:latin typeface="Consolas" panose="020B0609020204030204" pitchFamily="49" charset="0"/>
            </a:endParaRPr>
          </a:p>
        </p:txBody>
      </p:sp>
      <p:sp>
        <p:nvSpPr>
          <p:cNvPr id="23" name="矩形: 圆角 22"/>
          <p:cNvSpPr/>
          <p:nvPr/>
        </p:nvSpPr>
        <p:spPr>
          <a:xfrm>
            <a:off x="566271" y="4339175"/>
            <a:ext cx="737617" cy="408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结论</a:t>
            </a:r>
            <a:endParaRPr lang="zh-CN" altLang="en-US" sz="1600" b="1" dirty="0"/>
          </a:p>
        </p:txBody>
      </p:sp>
      <p:pic>
        <p:nvPicPr>
          <p:cNvPr id="21" name="图片 20"/>
          <p:cNvPicPr>
            <a:picLocks noChangeAspect="1"/>
          </p:cNvPicPr>
          <p:nvPr/>
        </p:nvPicPr>
        <p:blipFill>
          <a:blip r:embed="rId2"/>
          <a:stretch>
            <a:fillRect/>
          </a:stretch>
        </p:blipFill>
        <p:spPr>
          <a:xfrm rot="5400000">
            <a:off x="4424813" y="-3047857"/>
            <a:ext cx="3422396" cy="11334724"/>
          </a:xfrm>
          <a:prstGeom prst="rect">
            <a:avLst/>
          </a:prstGeom>
        </p:spPr>
      </p:pic>
      <p:pic>
        <p:nvPicPr>
          <p:cNvPr id="25" name="图片 24"/>
          <p:cNvPicPr>
            <a:picLocks noChangeAspect="1"/>
          </p:cNvPicPr>
          <p:nvPr/>
        </p:nvPicPr>
        <p:blipFill>
          <a:blip r:embed="rId3"/>
          <a:stretch>
            <a:fillRect/>
          </a:stretch>
        </p:blipFill>
        <p:spPr>
          <a:xfrm rot="5400000">
            <a:off x="3293394" y="5804228"/>
            <a:ext cx="497938" cy="788868"/>
          </a:xfrm>
          <a:prstGeom prst="rect">
            <a:avLst/>
          </a:prstGeom>
        </p:spPr>
      </p:pic>
      <p:sp>
        <p:nvSpPr>
          <p:cNvPr id="26" name="矩形 25"/>
          <p:cNvSpPr/>
          <p:nvPr/>
        </p:nvSpPr>
        <p:spPr>
          <a:xfrm>
            <a:off x="6534150" y="1352550"/>
            <a:ext cx="736600" cy="276860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311749" y="1371501"/>
            <a:ext cx="524196" cy="274964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027693" y="1362025"/>
            <a:ext cx="524196" cy="274964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26627" y="1371501"/>
            <a:ext cx="524196" cy="274964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文本框 23"/>
          <p:cNvSpPr txBox="1"/>
          <p:nvPr/>
        </p:nvSpPr>
        <p:spPr>
          <a:xfrm>
            <a:off x="707826" y="2727011"/>
            <a:ext cx="601102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spc="300" dirty="0">
                <a:solidFill>
                  <a:srgbClr val="9A0001"/>
                </a:solidFill>
                <a:latin typeface="Arial" panose="020B0604020202020204"/>
                <a:ea typeface="微软雅黑" panose="020B0503020204020204" charset="-122"/>
                <a:cs typeface="+mn-ea"/>
                <a:sym typeface="+mn-lt"/>
              </a:rPr>
              <a:t>结论</a:t>
            </a:r>
            <a:endParaRPr lang="en-US" altLang="zh-CN" sz="4400" spc="300" dirty="0">
              <a:solidFill>
                <a:srgbClr val="9A0001"/>
              </a:solidFill>
              <a:latin typeface="Arial" panose="020B0604020202020204"/>
              <a:ea typeface="微软雅黑" panose="020B0503020204020204" charset="-122"/>
              <a:cs typeface="+mn-ea"/>
              <a:sym typeface="+mn-lt"/>
            </a:endParaRPr>
          </a:p>
        </p:txBody>
      </p:sp>
      <p:sp>
        <p:nvSpPr>
          <p:cNvPr id="28" name="矩形 27"/>
          <p:cNvSpPr/>
          <p:nvPr/>
        </p:nvSpPr>
        <p:spPr>
          <a:xfrm>
            <a:off x="0" y="2453364"/>
            <a:ext cx="326571"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29" name="矩形 28"/>
          <p:cNvSpPr/>
          <p:nvPr/>
        </p:nvSpPr>
        <p:spPr>
          <a:xfrm>
            <a:off x="12072938" y="2453364"/>
            <a:ext cx="151719" cy="963989"/>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pic>
        <p:nvPicPr>
          <p:cNvPr id="69" name="图片 68"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632" y="2603267"/>
            <a:ext cx="2520447" cy="709985"/>
          </a:xfrm>
          <a:prstGeom prst="rect">
            <a:avLst/>
          </a:prstGeom>
        </p:spPr>
      </p:pic>
      <p:sp>
        <p:nvSpPr>
          <p:cNvPr id="2" name="文本框 1"/>
          <p:cNvSpPr txBox="1"/>
          <p:nvPr/>
        </p:nvSpPr>
        <p:spPr>
          <a:xfrm>
            <a:off x="749809" y="2324905"/>
            <a:ext cx="51294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50" normalizeH="0" baseline="0" noProof="0" dirty="0">
                <a:ln>
                  <a:noFill/>
                </a:ln>
                <a:solidFill>
                  <a:srgbClr val="595959"/>
                </a:solidFill>
                <a:effectLst/>
                <a:uLnTx/>
                <a:uFillTx/>
                <a:cs typeface="+mn-ea"/>
                <a:sym typeface="+mn-lt"/>
              </a:rPr>
              <a:t>PART THREE</a:t>
            </a:r>
            <a:endParaRPr kumimoji="0" lang="zh-CN" altLang="en-US" sz="2400" b="0" i="0" u="none" strike="noStrike" kern="1200" cap="none" spc="150" normalizeH="0" baseline="0" noProof="0" dirty="0">
              <a:ln>
                <a:noFill/>
              </a:ln>
              <a:solidFill>
                <a:srgbClr val="595959"/>
              </a:solidFill>
              <a:effectLst/>
              <a:uLnTx/>
              <a:uFillTx/>
              <a:cs typeface="+mn-ea"/>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结论</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文本框 15"/>
          <p:cNvSpPr txBox="1"/>
          <p:nvPr/>
        </p:nvSpPr>
        <p:spPr>
          <a:xfrm>
            <a:off x="758687" y="1008822"/>
            <a:ext cx="10674626" cy="4438395"/>
          </a:xfrm>
          <a:prstGeom prst="rect">
            <a:avLst/>
          </a:prstGeom>
          <a:noFill/>
        </p:spPr>
        <p:txBody>
          <a:bodyPr wrap="square" rtlCol="0">
            <a:spAutoFit/>
          </a:bodyPr>
          <a:lstStyle/>
          <a:p>
            <a:pPr marR="0" lvl="0" indent="457200" algn="just" defTabSz="914400" rtl="0" fontAlgn="auto">
              <a:lnSpc>
                <a:spcPct val="20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在莫迪利亚尼和米勒（</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Modigliani and Miller</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a:t>
            </a:r>
            <a:r>
              <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1958</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）传统高效和一体化的资本市场世界中，不同形式的金融成本不会独立变化，因此在它们之间进行机会主义的转换不会带来任何收益。但是，各种证据表明，股市时机是实际金融政策的一个重要方面。 证据来源于以下几点：</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对实际融资决策的分析</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对股票发行和回购后的长期回报的分析</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对股票发行的已实现和预测收益的分析以及对管理者的调查。</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457200" algn="just" defTabSz="914400" rtl="0" eaLnBrk="1" fontAlgn="auto" latinLnBrk="0" hangingPunct="1">
              <a:lnSpc>
                <a:spcPct val="200000"/>
              </a:lnSpc>
              <a:spcBef>
                <a:spcPts val="0"/>
              </a:spcBef>
              <a:spcAft>
                <a:spcPts val="0"/>
              </a:spcAft>
              <a:buClrTx/>
              <a:buSzTx/>
              <a:buFontTx/>
              <a:defRPr/>
              <a:extLst>
                <a:ext uri="{35155182-B16C-46BC-9424-99874614C6A1}">
                  <wpsdc:indentchars xmlns:wpsdc="http://www.wps.cn/officeDocument/2017/drawingmlCustomData" val="200" checksum="59296752"/>
                </a:ext>
              </a:extLst>
            </a:pPr>
            <a:r>
              <a:rPr lang="zh-CN" altLang="en-US" noProof="0" dirty="0">
                <a:ln>
                  <a:noFill/>
                </a:ln>
                <a:solidFill>
                  <a:prstClr val="black"/>
                </a:solidFill>
                <a:effectLst/>
                <a:uLnTx/>
                <a:uFillTx/>
                <a:latin typeface="Arial" panose="020B0604020202020204"/>
                <a:ea typeface="微软雅黑" panose="020B0503020204020204" charset="-122"/>
              </a:rPr>
              <a:t>在这篇论文中，作者使用市净率来衡量管理者感知到的市场不同时机的机会，其</a:t>
            </a:r>
            <a:r>
              <a:rPr lang="zh-CN" altLang="en-US" b="1" noProof="0" dirty="0">
                <a:ln>
                  <a:noFill/>
                </a:ln>
                <a:solidFill>
                  <a:srgbClr val="FF0000"/>
                </a:solidFill>
                <a:effectLst/>
                <a:uLnTx/>
                <a:uFillTx/>
                <a:latin typeface="Arial" panose="020B0604020202020204"/>
                <a:ea typeface="微软雅黑" panose="020B0503020204020204" charset="-122"/>
              </a:rPr>
              <a:t>核心为市场择时通过净股票融资长期影响资本结构，资本结构是一个累计结果。 </a:t>
            </a:r>
            <a:endPar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2847975"/>
            <a:ext cx="12193200" cy="2076450"/>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206500" y="1793874"/>
            <a:ext cx="9779000" cy="4479925"/>
          </a:xfrm>
          <a:prstGeom prst="roundRect">
            <a:avLst>
              <a:gd name="adj" fmla="val 3313"/>
            </a:avLst>
          </a:prstGeom>
          <a:solidFill>
            <a:schemeClr val="bg1"/>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algn="ctr">
              <a:lnSpc>
                <a:spcPct val="90000"/>
              </a:lnSpc>
              <a:spcBef>
                <a:spcPts val="1000"/>
              </a:spcBef>
            </a:pPr>
            <a:endParaRPr lang="zh-CN" altLang="en-US" sz="8800">
              <a:gradFill flip="none" rotWithShape="1">
                <a:gsLst>
                  <a:gs pos="0">
                    <a:schemeClr val="accent1"/>
                  </a:gs>
                  <a:gs pos="99438">
                    <a:schemeClr val="accent3"/>
                  </a:gs>
                  <a:gs pos="66000">
                    <a:schemeClr val="accent2"/>
                  </a:gs>
                </a:gsLst>
                <a:path path="circle">
                  <a:fillToRect t="100000" r="100000"/>
                </a:path>
                <a:tileRect l="-100000" b="-100000"/>
              </a:gradFill>
              <a:latin typeface="+mj-lt"/>
            </a:endParaRPr>
          </a:p>
        </p:txBody>
      </p:sp>
      <p:cxnSp>
        <p:nvCxnSpPr>
          <p:cNvPr id="4" name="直接连接符 3"/>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引言</a:t>
            </a:r>
            <a:endParaRPr lang="zh-CN" altLang="en-US" sz="2400" b="1" dirty="0">
              <a:solidFill>
                <a:schemeClr val="accent1"/>
              </a:solidFill>
              <a:latin typeface="+mj-ea"/>
              <a:ea typeface="+mj-ea"/>
            </a:endParaRPr>
          </a:p>
        </p:txBody>
      </p:sp>
      <p:pic>
        <p:nvPicPr>
          <p:cNvPr id="7" name="图片 6"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8" name="Inhaltsplatzhalter 4"/>
          <p:cNvSpPr txBox="1"/>
          <p:nvPr/>
        </p:nvSpPr>
        <p:spPr>
          <a:xfrm>
            <a:off x="4808298" y="1737799"/>
            <a:ext cx="2575404"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2400" b="1" dirty="0">
                <a:solidFill>
                  <a:schemeClr val="accent1"/>
                </a:solidFill>
                <a:latin typeface="Arial" panose="020B0604020202020204" pitchFamily="34" charset="0"/>
                <a:ea typeface="微软雅黑" panose="020B0503020204020204" charset="-122"/>
                <a:sym typeface="Arial" panose="020B0604020202020204" pitchFamily="34" charset="0"/>
              </a:rPr>
              <a:t>提出问题</a:t>
            </a:r>
            <a:endParaRPr lang="en-US" sz="2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nvSpPr>
        <p:spPr>
          <a:xfrm>
            <a:off x="2329378" y="2189682"/>
            <a:ext cx="7840160" cy="397673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l" hangingPunct="0">
              <a:lnSpc>
                <a:spcPct val="120000"/>
              </a:lnSpc>
            </a:pP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      当公司的市值较高时</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其更有可能发行股票</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相对于账面价值和过去的市值</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当市值较低时</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其更有可能回购股票。作者记录了由此对资本结构造成的影响非常持久。因此</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当前的资本结构与历史市值高度相关。结果暗示资本结构理论</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即资本结构是过去试图抓住股市时机的累积结果。</a:t>
            </a: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a:p>
            <a:pPr algn="l" hangingPunct="0">
              <a:lnSpc>
                <a:spcPct val="120000"/>
              </a:lnSpc>
            </a:pP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a:p>
            <a:pPr algn="l" hangingPunct="0">
              <a:lnSpc>
                <a:spcPct val="120000"/>
              </a:lnSpc>
            </a:pP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        </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股票市场时机”是指高价发行股票和低价回购的做法。其意图是利用权益资本成本相对于其他资本形式成本的临时波动。在莫迪利亚尼和米勒</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(1958)</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研究的有效综合资本市场中</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不同形式资本的成本并不独立变动</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所以机会主义地在股票和债务之间切换无法获得收益。相反</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在低效或分割的资本市场中</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市场时机使现有股东受益于进入和退出的股东。因此</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如果管理层认为时机抓得准且更关心现有股东</a:t>
            </a:r>
            <a:r>
              <a:rPr lang="en-US" altLang="zh-CN" sz="1600" spc="100" dirty="0">
                <a:solidFill>
                  <a:schemeClr val="tx1">
                    <a:lumMod val="75000"/>
                    <a:lumOff val="25000"/>
                  </a:schemeClr>
                </a:solidFill>
                <a:latin typeface="Arial" panose="020B0604020202020204" pitchFamily="34" charset="0"/>
                <a:sym typeface="Arial" panose="020B0604020202020204" pitchFamily="34" charset="0"/>
              </a:rPr>
              <a:t>,</a:t>
            </a:r>
            <a:r>
              <a:rPr lang="zh-CN" altLang="en-US" sz="1600" spc="100" dirty="0">
                <a:solidFill>
                  <a:schemeClr val="tx1">
                    <a:lumMod val="75000"/>
                    <a:lumOff val="25000"/>
                  </a:schemeClr>
                </a:solidFill>
                <a:latin typeface="Arial" panose="020B0604020202020204" pitchFamily="34" charset="0"/>
                <a:sym typeface="Arial" panose="020B0604020202020204" pitchFamily="34" charset="0"/>
              </a:rPr>
              <a:t>他们就有动机抓住市场时机。</a:t>
            </a: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a:p>
            <a:pPr algn="l" hangingPunct="0">
              <a:lnSpc>
                <a:spcPct val="120000"/>
              </a:lnSpc>
            </a:pPr>
            <a:endParaRPr lang="en-US" altLang="zh-CN" sz="1800" spc="100" dirty="0">
              <a:solidFill>
                <a:schemeClr val="tx1">
                  <a:lumMod val="75000"/>
                  <a:lumOff val="25000"/>
                </a:schemeClr>
              </a:solidFill>
              <a:latin typeface="Arial" panose="020B0604020202020204" pitchFamily="34" charset="0"/>
              <a:sym typeface="Arial" panose="020B0604020202020204" pitchFamily="34" charset="0"/>
            </a:endParaRPr>
          </a:p>
          <a:p>
            <a:pPr algn="l" hangingPunct="0">
              <a:lnSpc>
                <a:spcPct val="120000"/>
              </a:lnSpc>
            </a:pPr>
            <a:endParaRPr lang="zh-CN" altLang="en-US" sz="1800" spc="100" dirty="0">
              <a:solidFill>
                <a:schemeClr val="tx1">
                  <a:lumMod val="75000"/>
                  <a:lumOff val="25000"/>
                </a:schemeClr>
              </a:solidFill>
              <a:latin typeface="Arial" panose="020B0604020202020204" pitchFamily="34" charset="0"/>
              <a:sym typeface="Arial" panose="020B0604020202020204" pitchFamily="34" charset="0"/>
            </a:endParaRPr>
          </a:p>
        </p:txBody>
      </p:sp>
      <p:sp>
        <p:nvSpPr>
          <p:cNvPr id="10" name="灯片编号占位符 9"/>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结论</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文本框 15"/>
          <p:cNvSpPr txBox="1"/>
          <p:nvPr/>
        </p:nvSpPr>
        <p:spPr>
          <a:xfrm>
            <a:off x="758687" y="1008822"/>
            <a:ext cx="10674626" cy="3886320"/>
          </a:xfrm>
          <a:prstGeom prst="rect">
            <a:avLst/>
          </a:prstGeom>
          <a:noFill/>
        </p:spPr>
        <p:txBody>
          <a:bodyPr wrap="square" rtlCol="0">
            <a:spAutoFit/>
          </a:bodyPr>
          <a:lstStyle/>
          <a:p>
            <a:pPr marR="0" lvl="0" indent="457200" algn="just" defTabSz="914400" rtl="0" fontAlgn="auto">
              <a:lnSpc>
                <a:spcPct val="20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两种股票市场时机模式：</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457200" algn="just" defTabSz="914400" rtl="0" fontAlgn="auto">
              <a:lnSpc>
                <a:spcPct val="20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457200" algn="just" defTabSz="914400" rtl="0" fontAlgn="auto">
              <a:lnSpc>
                <a:spcPct val="20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首先，股票错误定价时机模式。</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所谓错误定价时机模式是指行为公司金融理论所提出的关于投资者或管理者的一种非理性模式</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457200" algn="just" defTabSz="914400" rtl="0" fontAlgn="auto">
              <a:lnSpc>
                <a:spcPct val="20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其次，信息动态不对称时机模式。</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rPr>
              <a:t>信息不对称假设认为，管理者比任何其他人都更了解投资项目的“真实”价值，每个公司的管理层都乐意向市场宣布前景光明的投资项目，以此来推高股价，展示自己的优秀业绩</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159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3" name="图片 2"/>
          <p:cNvPicPr>
            <a:picLocks noChangeAspect="1"/>
          </p:cNvPicPr>
          <p:nvPr/>
        </p:nvPicPr>
        <p:blipFill rotWithShape="1">
          <a:blip r:embed="rId1">
            <a:alphaModFix amt="10000"/>
            <a:extLst>
              <a:ext uri="{28A0092B-C50C-407E-A947-70E740481C1C}">
                <a14:useLocalDpi xmlns:a14="http://schemas.microsoft.com/office/drawing/2010/main" val="0"/>
              </a:ext>
            </a:extLst>
          </a:blip>
          <a:srcRect/>
          <a:stretch>
            <a:fillRect/>
          </a:stretch>
        </p:blipFill>
        <p:spPr>
          <a:xfrm>
            <a:off x="5867400" y="0"/>
            <a:ext cx="6324600" cy="615950"/>
          </a:xfrm>
          <a:prstGeom prst="rect">
            <a:avLst/>
          </a:prstGeom>
        </p:spPr>
      </p:pic>
      <p:pic>
        <p:nvPicPr>
          <p:cNvPr id="4" name="图片 3" descr="卡通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624" y="140330"/>
            <a:ext cx="1246537" cy="359697"/>
          </a:xfrm>
          <a:prstGeom prst="rect">
            <a:avLst/>
          </a:prstGeom>
        </p:spPr>
      </p:pic>
      <p:sp>
        <p:nvSpPr>
          <p:cNvPr id="5" name="文本框 4"/>
          <p:cNvSpPr txBox="1"/>
          <p:nvPr/>
        </p:nvSpPr>
        <p:spPr>
          <a:xfrm>
            <a:off x="750356" y="81375"/>
            <a:ext cx="4606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结论</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椭圆 5"/>
          <p:cNvSpPr/>
          <p:nvPr/>
        </p:nvSpPr>
        <p:spPr>
          <a:xfrm rot="19800000">
            <a:off x="417882" y="231219"/>
            <a:ext cx="177915" cy="177915"/>
          </a:xfrm>
          <a:prstGeom prst="ellipse">
            <a:avLst/>
          </a:prstGeom>
          <a:gradFill>
            <a:gsLst>
              <a:gs pos="0">
                <a:schemeClr val="bg1">
                  <a:alpha val="7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矩形 6"/>
          <p:cNvSpPr/>
          <p:nvPr/>
        </p:nvSpPr>
        <p:spPr>
          <a:xfrm flipV="1">
            <a:off x="0" y="6780858"/>
            <a:ext cx="12192000" cy="72000"/>
          </a:xfrm>
          <a:prstGeom prst="rect">
            <a:avLst/>
          </a:prstGeom>
          <a:solidFill>
            <a:srgbClr val="990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矩形 8"/>
          <p:cNvSpPr/>
          <p:nvPr/>
        </p:nvSpPr>
        <p:spPr>
          <a:xfrm>
            <a:off x="623570" y="2233295"/>
            <a:ext cx="3951605" cy="243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nvSpPr>
        <p:spPr>
          <a:xfrm>
            <a:off x="623570" y="1463675"/>
            <a:ext cx="3951605" cy="769620"/>
          </a:xfrm>
          <a:prstGeom prst="rect">
            <a:avLst/>
          </a:prstGeom>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nvSpPr>
        <p:spPr>
          <a:xfrm>
            <a:off x="960120" y="1590675"/>
            <a:ext cx="1836420" cy="521970"/>
          </a:xfrm>
          <a:prstGeom prst="rect">
            <a:avLst/>
          </a:prstGeom>
          <a:noFill/>
        </p:spPr>
        <p:txBody>
          <a:bodyPr wrap="square" rtlCol="0">
            <a:spAutoFit/>
          </a:bodyPr>
          <a:lstStyle/>
          <a:p>
            <a:pPr algn="l"/>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两个发现</a:t>
            </a:r>
            <a:endPar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nvSpPr>
        <p:spPr>
          <a:xfrm>
            <a:off x="623570" y="5608955"/>
            <a:ext cx="3951605" cy="86360"/>
          </a:xfrm>
          <a:prstGeom prst="rect">
            <a:avLst/>
          </a:prstGeom>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nvSpPr>
        <p:spPr>
          <a:xfrm>
            <a:off x="960120" y="2365375"/>
            <a:ext cx="3490595" cy="2922905"/>
          </a:xfrm>
          <a:prstGeom prst="rect">
            <a:avLst/>
          </a:prstGeom>
          <a:noFill/>
        </p:spPr>
        <p:txBody>
          <a:bodyPr wrap="square" lIns="0" rtlCol="0">
            <a:spAutoFit/>
          </a:bodyPr>
          <a:lstStyle/>
          <a:p>
            <a:pPr marL="285750" indent="-285750">
              <a:lnSpc>
                <a:spcPct val="200000"/>
              </a:lnSpc>
              <a:buFont typeface="Arial" panose="020B0604020202020204" pitchFamily="34" charset="0"/>
              <a:buChar char="•"/>
            </a:pPr>
            <a:r>
              <a:rPr lang="zh-CN" altLang="en-US" sz="1600" b="1" noProof="0" dirty="0">
                <a:ln>
                  <a:noFill/>
                </a:ln>
                <a:solidFill>
                  <a:prstClr val="black"/>
                </a:solidFill>
                <a:effectLst/>
                <a:uLnTx/>
                <a:uFillTx/>
                <a:latin typeface="Arial" panose="020B0604020202020204"/>
                <a:ea typeface="微软雅黑" panose="020B0503020204020204" charset="-122"/>
                <a:sym typeface="+mn-ea"/>
              </a:rPr>
              <a:t>低杠杆公司往往是在估值高时筹集资金</a:t>
            </a:r>
            <a:r>
              <a:rPr lang="zh-CN" altLang="en-US" sz="1600" noProof="0" dirty="0">
                <a:ln>
                  <a:noFill/>
                </a:ln>
                <a:solidFill>
                  <a:prstClr val="black"/>
                </a:solidFill>
                <a:effectLst/>
                <a:uLnTx/>
                <a:uFillTx/>
                <a:latin typeface="Arial" panose="020B0604020202020204"/>
                <a:ea typeface="微软雅黑" panose="020B0503020204020204" charset="-122"/>
                <a:sym typeface="+mn-ea"/>
              </a:rPr>
              <a:t>的公司，相反，</a:t>
            </a:r>
            <a:r>
              <a:rPr lang="zh-CN" altLang="en-US" sz="1600" b="1" noProof="0" dirty="0">
                <a:ln>
                  <a:noFill/>
                </a:ln>
                <a:solidFill>
                  <a:prstClr val="black"/>
                </a:solidFill>
                <a:effectLst/>
                <a:uLnTx/>
                <a:uFillTx/>
                <a:latin typeface="Arial" panose="020B0604020202020204"/>
                <a:ea typeface="微软雅黑" panose="020B0503020204020204" charset="-122"/>
                <a:sym typeface="+mn-ea"/>
              </a:rPr>
              <a:t>高杠杆公司往往是在估值低时筹集资金</a:t>
            </a:r>
            <a:r>
              <a:rPr lang="zh-CN" altLang="en-US" sz="1600" noProof="0" dirty="0">
                <a:ln>
                  <a:noFill/>
                </a:ln>
                <a:solidFill>
                  <a:prstClr val="black"/>
                </a:solidFill>
                <a:effectLst/>
                <a:uLnTx/>
                <a:uFillTx/>
                <a:latin typeface="Arial" panose="020B0604020202020204"/>
                <a:ea typeface="微软雅黑" panose="020B0503020204020204" charset="-122"/>
                <a:sym typeface="+mn-ea"/>
              </a:rPr>
              <a:t>的公司。</a:t>
            </a:r>
            <a:endParaRPr lang="zh-CN" altLang="en-US" sz="1600" noProof="0" dirty="0">
              <a:ln>
                <a:noFill/>
              </a:ln>
              <a:solidFill>
                <a:prstClr val="black"/>
              </a:solidFill>
              <a:effectLst/>
              <a:uLnTx/>
              <a:uFillTx/>
              <a:latin typeface="Arial" panose="020B0604020202020204"/>
              <a:ea typeface="微软雅黑" panose="020B0503020204020204" charset="-122"/>
              <a:sym typeface="+mn-ea"/>
            </a:endParaRPr>
          </a:p>
          <a:p>
            <a:pPr marL="285750" indent="-285750">
              <a:lnSpc>
                <a:spcPct val="200000"/>
              </a:lnSpc>
              <a:buFont typeface="Arial" panose="020B0604020202020204" pitchFamily="34" charset="0"/>
              <a:buChar char="•"/>
            </a:pPr>
            <a:r>
              <a:rPr lang="zh-CN" altLang="en-US" sz="1600" noProof="0" dirty="0">
                <a:ln>
                  <a:noFill/>
                </a:ln>
                <a:solidFill>
                  <a:prstClr val="black"/>
                </a:solidFill>
                <a:effectLst/>
                <a:uLnTx/>
                <a:uFillTx/>
                <a:latin typeface="Arial" panose="020B0604020202020204"/>
                <a:ea typeface="微软雅黑" panose="020B0503020204020204" charset="-122"/>
                <a:sym typeface="+mn-ea"/>
              </a:rPr>
              <a:t>市场估值的波动对资本结构有很大影响，这种影响至少</a:t>
            </a:r>
            <a:r>
              <a:rPr lang="zh-CN" altLang="en-US" sz="1600" b="1" noProof="0" dirty="0">
                <a:ln>
                  <a:noFill/>
                </a:ln>
                <a:solidFill>
                  <a:prstClr val="black"/>
                </a:solidFill>
                <a:effectLst/>
                <a:uLnTx/>
                <a:uFillTx/>
                <a:latin typeface="Arial" panose="020B0604020202020204"/>
                <a:ea typeface="微软雅黑" panose="020B0503020204020204" charset="-122"/>
                <a:sym typeface="+mn-ea"/>
              </a:rPr>
              <a:t>持续十年</a:t>
            </a:r>
            <a:r>
              <a:rPr lang="zh-CN" altLang="en-US" sz="1600" noProof="0" dirty="0">
                <a:ln>
                  <a:noFill/>
                </a:ln>
                <a:solidFill>
                  <a:prstClr val="black"/>
                </a:solidFill>
                <a:effectLst/>
                <a:uLnTx/>
                <a:uFillTx/>
                <a:latin typeface="Arial" panose="020B0604020202020204"/>
                <a:ea typeface="微软雅黑" panose="020B0503020204020204" charset="-122"/>
                <a:sym typeface="+mn-ea"/>
              </a:rPr>
              <a:t>。 </a:t>
            </a:r>
            <a:endParaRPr kumimoji="0" lang="en-US" altLang="zh-CN" sz="16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indent="0">
              <a:lnSpc>
                <a:spcPct val="150000"/>
              </a:lnSpc>
              <a:buFont typeface="Arial" panose="020B0604020202020204" pitchFamily="34" charset="0"/>
              <a:buNone/>
            </a:pP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sp>
        <p:nvSpPr>
          <p:cNvPr id="19" name="矩形 18"/>
          <p:cNvSpPr/>
          <p:nvPr/>
        </p:nvSpPr>
        <p:spPr>
          <a:xfrm>
            <a:off x="5647690" y="2233295"/>
            <a:ext cx="6060440" cy="2432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5647690" y="1463675"/>
            <a:ext cx="6060440" cy="769620"/>
          </a:xfrm>
          <a:prstGeom prst="rect">
            <a:avLst/>
          </a:prstGeom>
          <a:solidFill>
            <a:schemeClr val="accent2"/>
          </a:soli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22" name="文本框 21"/>
          <p:cNvSpPr txBox="1"/>
          <p:nvPr/>
        </p:nvSpPr>
        <p:spPr>
          <a:xfrm>
            <a:off x="5984240" y="1590675"/>
            <a:ext cx="2531110" cy="521970"/>
          </a:xfrm>
          <a:prstGeom prst="rect">
            <a:avLst/>
          </a:prstGeom>
          <a:noFill/>
        </p:spPr>
        <p:txBody>
          <a:bodyPr wrap="square" rtlCol="0">
            <a:spAutoFit/>
          </a:bodyPr>
          <a:lstStyle/>
          <a:p>
            <a:pPr algn="l"/>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作者观点</a:t>
            </a:r>
            <a:endPar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3" name="矩形 22"/>
          <p:cNvSpPr/>
          <p:nvPr/>
        </p:nvSpPr>
        <p:spPr>
          <a:xfrm>
            <a:off x="5647690" y="5608955"/>
            <a:ext cx="6060440" cy="86360"/>
          </a:xfrm>
          <a:prstGeom prst="rect">
            <a:avLst/>
          </a:prstGeom>
          <a:solidFill>
            <a:schemeClr val="accent2"/>
          </a:soli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charset="-122"/>
              <a:sym typeface="Arial" panose="020B0604020202020204" pitchFamily="34" charset="0"/>
            </a:endParaRPr>
          </a:p>
        </p:txBody>
      </p:sp>
      <p:sp>
        <p:nvSpPr>
          <p:cNvPr id="24" name="文本框 23"/>
          <p:cNvSpPr txBox="1"/>
          <p:nvPr/>
        </p:nvSpPr>
        <p:spPr>
          <a:xfrm>
            <a:off x="5770245" y="2365375"/>
            <a:ext cx="5566410" cy="3415030"/>
          </a:xfrm>
          <a:prstGeom prst="rect">
            <a:avLst/>
          </a:prstGeom>
          <a:noFill/>
        </p:spPr>
        <p:txBody>
          <a:bodyPr wrap="square" lIns="0" rtlCol="0">
            <a:spAutoFit/>
          </a:bodyPr>
          <a:lstStyle/>
          <a:p>
            <a:pPr marR="0" lvl="0" indent="0" algn="just" defTabSz="914400" rtl="0" fontAlgn="auto">
              <a:lnSpc>
                <a:spcPct val="200000"/>
              </a:lnSpc>
              <a:spcBef>
                <a:spcPts val="0"/>
              </a:spcBef>
              <a:spcAft>
                <a:spcPts val="0"/>
              </a:spcAft>
              <a:buClrTx/>
              <a:buSzTx/>
              <a:buFontTx/>
              <a:buNone/>
              <a:defRPr/>
            </a:pPr>
            <a:r>
              <a:rPr lang="zh-CN" altLang="en-US" sz="1600" noProof="0" dirty="0">
                <a:ln>
                  <a:noFill/>
                </a:ln>
                <a:solidFill>
                  <a:prstClr val="black"/>
                </a:solidFill>
                <a:effectLst/>
                <a:uLnTx/>
                <a:uFillTx/>
                <a:latin typeface="Arial" panose="020B0604020202020204"/>
                <a:ea typeface="微软雅黑" panose="020B0503020204020204" charset="-122"/>
                <a:sym typeface="+mn-ea"/>
              </a:rPr>
              <a:t>这些结果在传统资本结构理论中很难理解。</a:t>
            </a:r>
            <a:endParaRPr kumimoji="0" lang="zh-CN" altLang="en-US" sz="16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0" algn="just" defTabSz="914400" rtl="0" fontAlgn="auto">
              <a:lnSpc>
                <a:spcPct val="200000"/>
              </a:lnSpc>
              <a:spcBef>
                <a:spcPts val="0"/>
              </a:spcBef>
              <a:spcAft>
                <a:spcPts val="0"/>
              </a:spcAft>
              <a:buClrTx/>
              <a:buSzTx/>
              <a:buFontTx/>
              <a:buNone/>
              <a:defRPr/>
            </a:pPr>
            <a:r>
              <a:rPr lang="zh-CN" altLang="en-US" sz="1600" noProof="0" dirty="0">
                <a:ln>
                  <a:noFill/>
                </a:ln>
                <a:solidFill>
                  <a:prstClr val="black"/>
                </a:solidFill>
                <a:effectLst/>
                <a:uLnTx/>
                <a:uFillTx/>
                <a:latin typeface="Arial" panose="020B0604020202020204"/>
                <a:ea typeface="微软雅黑" panose="020B0503020204020204" charset="-122"/>
                <a:sym typeface="+mn-ea"/>
              </a:rPr>
              <a:t>作者认为，对这种结果最实际的解释是，</a:t>
            </a:r>
            <a:r>
              <a:rPr lang="zh-CN" altLang="en-US" sz="1600" b="1" noProof="0" dirty="0">
                <a:ln>
                  <a:noFill/>
                </a:ln>
                <a:solidFill>
                  <a:prstClr val="black"/>
                </a:solidFill>
                <a:effectLst/>
                <a:uLnTx/>
                <a:uFillTx/>
                <a:latin typeface="Arial" panose="020B0604020202020204"/>
                <a:ea typeface="微软雅黑" panose="020B0503020204020204" charset="-122"/>
                <a:sym typeface="+mn-ea"/>
              </a:rPr>
              <a:t>资本结构很大程度上是过去对股市时机的尝试的累积结果。</a:t>
            </a:r>
            <a:endParaRPr kumimoji="0" lang="zh-CN" altLang="en-US" sz="16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R="0" lvl="0" indent="0" algn="just" defTabSz="914400" rtl="0" fontAlgn="auto">
              <a:lnSpc>
                <a:spcPct val="200000"/>
              </a:lnSpc>
              <a:spcBef>
                <a:spcPts val="0"/>
              </a:spcBef>
              <a:spcAft>
                <a:spcPts val="0"/>
              </a:spcAft>
              <a:buClrTx/>
              <a:buSzTx/>
              <a:buFontTx/>
              <a:buNone/>
              <a:defRPr/>
            </a:pPr>
            <a:r>
              <a:rPr lang="zh-CN" altLang="en-US" sz="1600" noProof="0" dirty="0">
                <a:ln>
                  <a:noFill/>
                </a:ln>
                <a:solidFill>
                  <a:prstClr val="black"/>
                </a:solidFill>
                <a:effectLst/>
                <a:uLnTx/>
                <a:uFillTx/>
                <a:latin typeface="Arial" panose="020B0604020202020204"/>
                <a:ea typeface="微软雅黑" panose="020B0503020204020204" charset="-122"/>
                <a:sym typeface="+mn-ea"/>
              </a:rPr>
              <a:t>在这个理论中，不存在最优的资本结构，因此</a:t>
            </a:r>
            <a:r>
              <a:rPr lang="zh-CN" altLang="en-US" sz="1600" b="1" noProof="0" dirty="0">
                <a:ln>
                  <a:noFill/>
                </a:ln>
                <a:solidFill>
                  <a:prstClr val="black"/>
                </a:solidFill>
                <a:effectLst/>
                <a:uLnTx/>
                <a:uFillTx/>
                <a:latin typeface="Arial" panose="020B0604020202020204"/>
                <a:ea typeface="微软雅黑" panose="020B0503020204020204" charset="-122"/>
                <a:sym typeface="+mn-ea"/>
              </a:rPr>
              <a:t>市场择时融资决策只是随着时间的推移积累到资本结构结果中</a:t>
            </a:r>
            <a:r>
              <a:rPr lang="zh-CN" altLang="en-US" sz="1600" noProof="0" dirty="0">
                <a:ln>
                  <a:noFill/>
                </a:ln>
                <a:solidFill>
                  <a:prstClr val="black"/>
                </a:solidFill>
                <a:effectLst/>
                <a:uLnTx/>
                <a:uFillTx/>
                <a:latin typeface="Arial" panose="020B0604020202020204"/>
                <a:ea typeface="微软雅黑" panose="020B0503020204020204" charset="-122"/>
                <a:sym typeface="+mn-ea"/>
              </a:rPr>
              <a:t>。</a:t>
            </a:r>
            <a:endParaRPr lang="zh-CN" altLang="en-US" sz="1600" noProof="0" dirty="0">
              <a:ln>
                <a:noFill/>
              </a:ln>
              <a:solidFill>
                <a:prstClr val="black"/>
              </a:solidFill>
              <a:effectLst/>
              <a:uLnTx/>
              <a:uFillTx/>
              <a:latin typeface="Arial" panose="020B0604020202020204"/>
              <a:ea typeface="微软雅黑" panose="020B0503020204020204" charset="-122"/>
              <a:sym typeface="+mn-ea"/>
            </a:endParaRPr>
          </a:p>
          <a:p>
            <a:pPr marR="0" lvl="0" indent="0" algn="just" defTabSz="914400" rtl="0" fontAlgn="auto">
              <a:lnSpc>
                <a:spcPct val="200000"/>
              </a:lnSpc>
              <a:spcBef>
                <a:spcPts val="0"/>
              </a:spcBef>
              <a:spcAft>
                <a:spcPts val="0"/>
              </a:spcAft>
              <a:buClrTx/>
              <a:buSzTx/>
              <a:buFontTx/>
              <a:buNone/>
              <a:defRPr/>
            </a:pPr>
            <a:r>
              <a:rPr lang="zh-CN" altLang="en-US" sz="1600" noProof="0" dirty="0">
                <a:ln>
                  <a:noFill/>
                </a:ln>
                <a:solidFill>
                  <a:prstClr val="black"/>
                </a:solidFill>
                <a:effectLst/>
                <a:uLnTx/>
                <a:uFillTx/>
                <a:latin typeface="Arial" panose="020B0604020202020204"/>
                <a:ea typeface="微软雅黑" panose="020B0503020204020204" charset="-122"/>
                <a:sym typeface="+mn-ea"/>
              </a:rPr>
              <a:t>这种简单的资本结构市场择时理论似乎具有强大的解释力。</a:t>
            </a:r>
            <a:endParaRPr kumimoji="0" lang="zh-CN" altLang="en-US" sz="16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285750" indent="-285750">
              <a:lnSpc>
                <a:spcPct val="150000"/>
              </a:lnSpc>
              <a:buFont typeface="Arial" panose="020B0604020202020204" pitchFamily="34" charset="0"/>
              <a:buChar char="•"/>
            </a:pP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32" name="图形 31"/>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170" r="45089"/>
          <a:stretch>
            <a:fillRect/>
          </a:stretch>
        </p:blipFill>
        <p:spPr>
          <a:xfrm>
            <a:off x="3923030" y="1463675"/>
            <a:ext cx="1143000" cy="769620"/>
          </a:xfrm>
          <a:prstGeom prst="rect">
            <a:avLst/>
          </a:prstGeom>
        </p:spPr>
      </p:pic>
      <p:pic>
        <p:nvPicPr>
          <p:cNvPr id="33" name="图形 32"/>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6170" r="45089"/>
          <a:stretch>
            <a:fillRect/>
          </a:stretch>
        </p:blipFill>
        <p:spPr>
          <a:xfrm>
            <a:off x="8926830" y="1463675"/>
            <a:ext cx="1751965" cy="7696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5939" y="2286616"/>
            <a:ext cx="7360121"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spc="120" dirty="0">
                <a:solidFill>
                  <a:prstClr val="black">
                    <a:lumMod val="85000"/>
                    <a:lumOff val="15000"/>
                  </a:prstClr>
                </a:solidFill>
                <a:latin typeface="微软雅黑" panose="020B0503020204020204" charset="-122"/>
                <a:ea typeface="微软雅黑" panose="020B0503020204020204" charset="-122"/>
              </a:rPr>
              <a:t>感谢聆听</a:t>
            </a:r>
            <a:endParaRPr kumimoji="0" lang="zh-CN" altLang="en-US" sz="6600" b="1" i="0" u="none" strike="noStrike" kern="1200" cap="none" spc="12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p:txBody>
      </p:sp>
      <p:sp>
        <p:nvSpPr>
          <p:cNvPr id="3" name="íṣļîďê"/>
          <p:cNvSpPr/>
          <p:nvPr/>
        </p:nvSpPr>
        <p:spPr>
          <a:xfrm>
            <a:off x="8379218" y="2036340"/>
            <a:ext cx="3281837" cy="3283525"/>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4070A">
              <a:alpha val="12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9" name="任意多边形: 形状 18"/>
          <p:cNvSpPr/>
          <p:nvPr/>
        </p:nvSpPr>
        <p:spPr>
          <a:xfrm>
            <a:off x="0" y="348241"/>
            <a:ext cx="9618133" cy="546100"/>
          </a:xfrm>
          <a:custGeom>
            <a:avLst/>
            <a:gdLst>
              <a:gd name="connsiteX0" fmla="*/ 0 w 9618133"/>
              <a:gd name="connsiteY0" fmla="*/ 0 h 546100"/>
              <a:gd name="connsiteX1" fmla="*/ 9527115 w 9618133"/>
              <a:gd name="connsiteY1" fmla="*/ 0 h 546100"/>
              <a:gd name="connsiteX2" fmla="*/ 9618133 w 9618133"/>
              <a:gd name="connsiteY2" fmla="*/ 91018 h 546100"/>
              <a:gd name="connsiteX3" fmla="*/ 9618133 w 9618133"/>
              <a:gd name="connsiteY3" fmla="*/ 455082 h 546100"/>
              <a:gd name="connsiteX4" fmla="*/ 9527115 w 9618133"/>
              <a:gd name="connsiteY4" fmla="*/ 546100 h 546100"/>
              <a:gd name="connsiteX5" fmla="*/ 0 w 9618133"/>
              <a:gd name="connsiteY5" fmla="*/ 5461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8133" h="546100">
                <a:moveTo>
                  <a:pt x="0" y="0"/>
                </a:moveTo>
                <a:lnTo>
                  <a:pt x="9527115" y="0"/>
                </a:lnTo>
                <a:cubicBezTo>
                  <a:pt x="9577383" y="0"/>
                  <a:pt x="9618133" y="40750"/>
                  <a:pt x="9618133" y="91018"/>
                </a:cubicBezTo>
                <a:lnTo>
                  <a:pt x="9618133" y="455082"/>
                </a:lnTo>
                <a:cubicBezTo>
                  <a:pt x="9618133" y="505350"/>
                  <a:pt x="9577383" y="546100"/>
                  <a:pt x="9527115" y="546100"/>
                </a:cubicBezTo>
                <a:lnTo>
                  <a:pt x="0" y="5461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任意多边形: 形状 20"/>
          <p:cNvSpPr/>
          <p:nvPr/>
        </p:nvSpPr>
        <p:spPr>
          <a:xfrm>
            <a:off x="11954934" y="355600"/>
            <a:ext cx="237066" cy="546100"/>
          </a:xfrm>
          <a:custGeom>
            <a:avLst/>
            <a:gdLst>
              <a:gd name="connsiteX0" fmla="*/ 62372 w 237066"/>
              <a:gd name="connsiteY0" fmla="*/ 0 h 546100"/>
              <a:gd name="connsiteX1" fmla="*/ 237066 w 237066"/>
              <a:gd name="connsiteY1" fmla="*/ 0 h 546100"/>
              <a:gd name="connsiteX2" fmla="*/ 237066 w 237066"/>
              <a:gd name="connsiteY2" fmla="*/ 546100 h 546100"/>
              <a:gd name="connsiteX3" fmla="*/ 62372 w 237066"/>
              <a:gd name="connsiteY3" fmla="*/ 546100 h 546100"/>
              <a:gd name="connsiteX4" fmla="*/ 0 w 237066"/>
              <a:gd name="connsiteY4" fmla="*/ 483728 h 546100"/>
              <a:gd name="connsiteX5" fmla="*/ 0 w 237066"/>
              <a:gd name="connsiteY5" fmla="*/ 62372 h 546100"/>
              <a:gd name="connsiteX6" fmla="*/ 62372 w 237066"/>
              <a:gd name="connsiteY6"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66" h="546100">
                <a:moveTo>
                  <a:pt x="62372" y="0"/>
                </a:moveTo>
                <a:lnTo>
                  <a:pt x="237066" y="0"/>
                </a:lnTo>
                <a:lnTo>
                  <a:pt x="237066" y="546100"/>
                </a:lnTo>
                <a:lnTo>
                  <a:pt x="62372" y="546100"/>
                </a:lnTo>
                <a:cubicBezTo>
                  <a:pt x="27925" y="546100"/>
                  <a:pt x="0" y="518175"/>
                  <a:pt x="0" y="483728"/>
                </a:cubicBezTo>
                <a:lnTo>
                  <a:pt x="0" y="62372"/>
                </a:lnTo>
                <a:cubicBezTo>
                  <a:pt x="0" y="27925"/>
                  <a:pt x="27925" y="0"/>
                  <a:pt x="6237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12011" y="405325"/>
            <a:ext cx="1749044" cy="492688"/>
          </a:xfrm>
          <a:prstGeom prst="rect">
            <a:avLst/>
          </a:prstGeom>
        </p:spPr>
      </p:pic>
      <p:sp>
        <p:nvSpPr>
          <p:cNvPr id="9" name="矩形: 圆角 8"/>
          <p:cNvSpPr/>
          <p:nvPr/>
        </p:nvSpPr>
        <p:spPr>
          <a:xfrm>
            <a:off x="4891966" y="3643754"/>
            <a:ext cx="2067184" cy="4680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文本占位符 5"/>
          <p:cNvSpPr txBox="1"/>
          <p:nvPr/>
        </p:nvSpPr>
        <p:spPr>
          <a:xfrm>
            <a:off x="5095827" y="3719970"/>
            <a:ext cx="1659462" cy="307777"/>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第二小组</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文本占位符 6"/>
          <p:cNvSpPr txBox="1"/>
          <p:nvPr/>
        </p:nvSpPr>
        <p:spPr>
          <a:xfrm>
            <a:off x="3478103" y="4813305"/>
            <a:ext cx="1886002" cy="30777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导师：肖老师</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文本框 4"/>
          <p:cNvSpPr txBox="1"/>
          <p:nvPr/>
        </p:nvSpPr>
        <p:spPr>
          <a:xfrm>
            <a:off x="1686528" y="4437143"/>
            <a:ext cx="8478060" cy="368300"/>
          </a:xfrm>
          <a:prstGeom prst="rect">
            <a:avLst/>
          </a:prstGeom>
          <a:noFill/>
        </p:spPr>
        <p:txBody>
          <a:bodyPr wrap="square" rtlCol="0">
            <a:spAutoFit/>
          </a:bodyPr>
          <a:lstStyle/>
          <a:p>
            <a:r>
              <a:rPr lang="zh-CN" altLang="en-US" b="1" dirty="0"/>
              <a:t>小组成员：</a:t>
            </a:r>
            <a:endParaRPr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p:cNvCxnSpPr/>
          <p:nvPr/>
        </p:nvCxnSpPr>
        <p:spPr>
          <a:xfrm>
            <a:off x="2961468" y="263026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p:nvPr/>
        </p:nvCxnSpPr>
        <p:spPr>
          <a:xfrm>
            <a:off x="6096001" y="263026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线连接符 98"/>
          <p:cNvCxnSpPr/>
          <p:nvPr/>
        </p:nvCxnSpPr>
        <p:spPr>
          <a:xfrm>
            <a:off x="9230533" y="263026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1707" y="1774021"/>
            <a:ext cx="655949" cy="1107996"/>
          </a:xfrm>
          <a:prstGeom prst="rect">
            <a:avLst/>
          </a:prstGeom>
          <a:noFill/>
        </p:spPr>
        <p:txBody>
          <a:bodyPr wrap="none" rtlCol="0">
            <a:spAutoFit/>
          </a:bodyPr>
          <a:lstStyle/>
          <a:p>
            <a:pPr algn="l"/>
            <a:r>
              <a:rPr kumimoji="1" lang="en-US" altLang="zh-CN"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1</a:t>
            </a:r>
            <a:endParaRPr kumimoji="1" lang="zh-CN" altLang="en-US"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06" name="圆角矩形 105"/>
          <p:cNvSpPr/>
          <p:nvPr/>
        </p:nvSpPr>
        <p:spPr>
          <a:xfrm>
            <a:off x="750265" y="2646944"/>
            <a:ext cx="151883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rPr>
              <a:t>实际融资决策</a:t>
            </a:r>
            <a:endPar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07" name="文本框 106"/>
          <p:cNvSpPr txBox="1"/>
          <p:nvPr/>
        </p:nvSpPr>
        <p:spPr>
          <a:xfrm>
            <a:off x="625539" y="2988124"/>
            <a:ext cx="1978860" cy="1669688"/>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当市值相对账面价值和过去市值较高时</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公司倾向发行股票而不是债务</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当市值较低时</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倾向回购股票。</a:t>
            </a:r>
            <a:endPar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3" name="文本框 102"/>
          <p:cNvSpPr txBox="1"/>
          <p:nvPr/>
        </p:nvSpPr>
        <p:spPr>
          <a:xfrm>
            <a:off x="4275345" y="1728802"/>
            <a:ext cx="655949" cy="1107996"/>
          </a:xfrm>
          <a:prstGeom prst="rect">
            <a:avLst/>
          </a:prstGeom>
          <a:noFill/>
        </p:spPr>
        <p:txBody>
          <a:bodyPr wrap="none" rtlCol="0">
            <a:spAutoFit/>
          </a:bodyPr>
          <a:lstStyle/>
          <a:p>
            <a:r>
              <a:rPr kumimoji="1" lang="en-US" altLang="zh-CN"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2</a:t>
            </a:r>
            <a:endParaRPr kumimoji="1" lang="zh-CN" altLang="en-US"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11" name="圆角矩形 110"/>
          <p:cNvSpPr/>
          <p:nvPr/>
        </p:nvSpPr>
        <p:spPr>
          <a:xfrm>
            <a:off x="3829985" y="2646944"/>
            <a:ext cx="151883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rPr>
              <a:t>公司融资决策后长期股票回报</a:t>
            </a:r>
            <a:endPar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12" name="文本框 111"/>
          <p:cNvSpPr txBox="1"/>
          <p:nvPr/>
        </p:nvSpPr>
        <p:spPr>
          <a:xfrm>
            <a:off x="3433807" y="2988124"/>
            <a:ext cx="2214965" cy="1023357"/>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公司在权益资本成本相对较低时发行股票</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在成本相对较高时回购股票。</a:t>
            </a:r>
            <a:endPar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4" name="文本框 103"/>
          <p:cNvSpPr txBox="1"/>
          <p:nvPr/>
        </p:nvSpPr>
        <p:spPr>
          <a:xfrm>
            <a:off x="7170465" y="1696753"/>
            <a:ext cx="655949" cy="1107996"/>
          </a:xfrm>
          <a:prstGeom prst="rect">
            <a:avLst/>
          </a:prstGeom>
          <a:noFill/>
        </p:spPr>
        <p:txBody>
          <a:bodyPr wrap="none" rtlCol="0">
            <a:spAutoFit/>
          </a:bodyPr>
          <a:lstStyle/>
          <a:p>
            <a:r>
              <a:rPr kumimoji="1" lang="en-US" altLang="zh-CN"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3</a:t>
            </a:r>
            <a:endParaRPr kumimoji="1" lang="zh-CN" altLang="en-US"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14" name="圆角矩形 113"/>
          <p:cNvSpPr/>
          <p:nvPr/>
        </p:nvSpPr>
        <p:spPr>
          <a:xfrm>
            <a:off x="6847880" y="2646944"/>
            <a:ext cx="151883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rPr>
              <a:t>股票发行前后盈利预测和实现</a:t>
            </a:r>
            <a:endPar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115" name="文本框 114"/>
          <p:cNvSpPr txBox="1"/>
          <p:nvPr/>
        </p:nvSpPr>
        <p:spPr>
          <a:xfrm>
            <a:off x="6723607" y="2988124"/>
            <a:ext cx="1971656" cy="1023357"/>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公司倾向在投资者对盈利前景过于乐观的时候发行股票。</a:t>
            </a:r>
            <a:endPar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5" name="文本框 104"/>
          <p:cNvSpPr txBox="1"/>
          <p:nvPr/>
        </p:nvSpPr>
        <p:spPr>
          <a:xfrm>
            <a:off x="10325707" y="1571698"/>
            <a:ext cx="655949" cy="1107996"/>
          </a:xfrm>
          <a:prstGeom prst="rect">
            <a:avLst/>
          </a:prstGeom>
          <a:noFill/>
        </p:spPr>
        <p:txBody>
          <a:bodyPr wrap="none" rtlCol="0">
            <a:spAutoFit/>
          </a:bodyPr>
          <a:lstStyle/>
          <a:p>
            <a:r>
              <a:rPr kumimoji="1" lang="en-US" altLang="zh-CN"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4</a:t>
            </a:r>
            <a:endParaRPr kumimoji="1" lang="zh-CN" altLang="en-US" sz="6600" b="1" dirty="0">
              <a:gradFill>
                <a:gsLst>
                  <a:gs pos="88000">
                    <a:schemeClr val="accent1">
                      <a:alpha val="0"/>
                    </a:schemeClr>
                  </a:gs>
                  <a:gs pos="0">
                    <a:schemeClr val="accent1"/>
                  </a:gs>
                </a:gsLst>
                <a:lin ang="5400000" scaled="0"/>
              </a:gra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07" name="圆角矩形 206"/>
          <p:cNvSpPr/>
          <p:nvPr/>
        </p:nvSpPr>
        <p:spPr>
          <a:xfrm>
            <a:off x="9894265" y="2646944"/>
            <a:ext cx="151883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rPr>
              <a:t>管理层承认市场时机</a:t>
            </a:r>
            <a:endParaRPr kumimoji="1" lang="zh-CN" altLang="en-US" sz="135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08" name="文本框 207"/>
          <p:cNvSpPr txBox="1"/>
          <p:nvPr/>
        </p:nvSpPr>
        <p:spPr>
          <a:xfrm>
            <a:off x="9803591" y="2988123"/>
            <a:ext cx="1961127" cy="328551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 </a:t>
            </a:r>
            <a:r>
              <a:rPr lang="en-US" altLang="zh-CN" sz="1400" dirty="0" err="1">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Graha</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和</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Harvey(2001) </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发现三分之二的</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CFO</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同意“我们的股票被高估或低估的程度是一个重要或非常重要的考量”</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在发行股票时</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近乎同样多的人同意“如果我们的股价最近上涨</a:t>
            </a:r>
            <a:r>
              <a:rPr lang="en-US" altLang="zh-CN"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我们可以销售的价格将是‘高’”。</a:t>
            </a:r>
            <a:endParaRPr lang="zh-CN" altLang="en-US" sz="14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cxnSp>
        <p:nvCxnSpPr>
          <p:cNvPr id="102" name="直接连接符 101"/>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市场时机的证实</a:t>
            </a:r>
            <a:endParaRPr lang="zh-CN" altLang="en-US" sz="2400" b="1" dirty="0">
              <a:solidFill>
                <a:schemeClr val="accent1"/>
              </a:solidFill>
              <a:latin typeface="+mj-ea"/>
              <a:ea typeface="+mj-ea"/>
            </a:endParaRPr>
          </a:p>
        </p:txBody>
      </p:sp>
      <p:pic>
        <p:nvPicPr>
          <p:cNvPr id="110" name="图片 109"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19934" y="2173603"/>
            <a:ext cx="11008727" cy="1156407"/>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本文探讨股票市场时机如何影响资本结构。基本问题是市场时机对资本结构的影响是短期还是长期。预期至少有机械的短期影响。然而</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如果公司随后重新平衡市场时机融资决策的影响</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正如规范的资本结构理论建议的那样</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那么市场时机将不会对资本结构产生持久影响。</a:t>
            </a: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p:txBody>
      </p:sp>
      <p:cxnSp>
        <p:nvCxnSpPr>
          <p:cNvPr id="4" name="直线连接符 3"/>
          <p:cNvCxnSpPr/>
          <p:nvPr/>
        </p:nvCxnSpPr>
        <p:spPr>
          <a:xfrm>
            <a:off x="695326" y="3592841"/>
            <a:ext cx="10804253" cy="0"/>
          </a:xfrm>
          <a:prstGeom prst="line">
            <a:avLst/>
          </a:prstGeom>
          <a:ln w="190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619934" y="4461449"/>
            <a:ext cx="11008727" cy="78707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论文结果与市场时机对资本结构有巨大持久影响的假设一致。主要发现是杠杆率低的公司是那些在市值高时筹集资金的公司</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而杠杆率高的公司是那些在市值低时筹集资金的公司。过去市值对资本结构的影响在经济上很重大，也非常持久。</a:t>
            </a: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p:txBody>
      </p:sp>
      <p:sp>
        <p:nvSpPr>
          <p:cNvPr id="15" name="圆角矩形 14"/>
          <p:cNvSpPr/>
          <p:nvPr/>
        </p:nvSpPr>
        <p:spPr>
          <a:xfrm>
            <a:off x="695324" y="1664245"/>
            <a:ext cx="2014746" cy="4616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论文研究主题</a:t>
            </a:r>
            <a:endPar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06" name="圆角矩形 105"/>
          <p:cNvSpPr/>
          <p:nvPr/>
        </p:nvSpPr>
        <p:spPr>
          <a:xfrm>
            <a:off x="695324" y="4016557"/>
            <a:ext cx="2014746" cy="46247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论文基本结论</a:t>
            </a:r>
            <a:endPar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cxnSp>
        <p:nvCxnSpPr>
          <p:cNvPr id="93" name="直接连接符 92"/>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论文概述</a:t>
            </a:r>
            <a:endParaRPr lang="zh-CN" altLang="en-US"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19880" y="1304925"/>
            <a:ext cx="10079919" cy="1362075"/>
          </a:xfrm>
          <a:prstGeom prst="rect">
            <a:avLst/>
          </a:prstGeom>
          <a:solidFill>
            <a:schemeClr val="bg1"/>
          </a:solidFill>
          <a:ln>
            <a:solidFill>
              <a:schemeClr val="accent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rot="16200000">
            <a:off x="389175" y="1934925"/>
            <a:ext cx="136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5" name="iconfont-11244-5317146"/>
          <p:cNvSpPr>
            <a:spLocks noChangeAspect="1"/>
          </p:cNvSpPr>
          <p:nvPr/>
        </p:nvSpPr>
        <p:spPr bwMode="auto">
          <a:xfrm>
            <a:off x="1698771" y="1837441"/>
            <a:ext cx="353674" cy="242166"/>
          </a:xfrm>
          <a:custGeom>
            <a:avLst/>
            <a:gdLst>
              <a:gd name="T0" fmla="*/ 11940 w 12159"/>
              <a:gd name="T1" fmla="*/ 1942 h 8325"/>
              <a:gd name="T2" fmla="*/ 6180 w 12159"/>
              <a:gd name="T3" fmla="*/ 22 h 8325"/>
              <a:gd name="T4" fmla="*/ 5978 w 12159"/>
              <a:gd name="T5" fmla="*/ 22 h 8325"/>
              <a:gd name="T6" fmla="*/ 218 w 12159"/>
              <a:gd name="T7" fmla="*/ 1942 h 8325"/>
              <a:gd name="T8" fmla="*/ 0 w 12159"/>
              <a:gd name="T9" fmla="*/ 2245 h 8325"/>
              <a:gd name="T10" fmla="*/ 218 w 12159"/>
              <a:gd name="T11" fmla="*/ 2548 h 8325"/>
              <a:gd name="T12" fmla="*/ 1919 w 12159"/>
              <a:gd name="T13" fmla="*/ 3115 h 8325"/>
              <a:gd name="T14" fmla="*/ 1919 w 12159"/>
              <a:gd name="T15" fmla="*/ 4805 h 8325"/>
              <a:gd name="T16" fmla="*/ 2012 w 12159"/>
              <a:gd name="T17" fmla="*/ 5032 h 8325"/>
              <a:gd name="T18" fmla="*/ 6079 w 12159"/>
              <a:gd name="T19" fmla="*/ 6405 h 8325"/>
              <a:gd name="T20" fmla="*/ 8764 w 12159"/>
              <a:gd name="T21" fmla="*/ 5887 h 8325"/>
              <a:gd name="T22" fmla="*/ 8928 w 12159"/>
              <a:gd name="T23" fmla="*/ 5471 h 8325"/>
              <a:gd name="T24" fmla="*/ 8515 w 12159"/>
              <a:gd name="T25" fmla="*/ 5298 h 8325"/>
              <a:gd name="T26" fmla="*/ 6080 w 12159"/>
              <a:gd name="T27" fmla="*/ 5765 h 8325"/>
              <a:gd name="T28" fmla="*/ 3370 w 12159"/>
              <a:gd name="T29" fmla="*/ 5172 h 8325"/>
              <a:gd name="T30" fmla="*/ 2560 w 12159"/>
              <a:gd name="T31" fmla="*/ 4661 h 8325"/>
              <a:gd name="T32" fmla="*/ 2560 w 12159"/>
              <a:gd name="T33" fmla="*/ 3329 h 8325"/>
              <a:gd name="T34" fmla="*/ 5979 w 12159"/>
              <a:gd name="T35" fmla="*/ 4469 h 8325"/>
              <a:gd name="T36" fmla="*/ 6181 w 12159"/>
              <a:gd name="T37" fmla="*/ 4469 h 8325"/>
              <a:gd name="T38" fmla="*/ 9600 w 12159"/>
              <a:gd name="T39" fmla="*/ 3329 h 8325"/>
              <a:gd name="T40" fmla="*/ 9600 w 12159"/>
              <a:gd name="T41" fmla="*/ 3900 h 8325"/>
              <a:gd name="T42" fmla="*/ 8960 w 12159"/>
              <a:gd name="T43" fmla="*/ 4805 h 8325"/>
              <a:gd name="T44" fmla="*/ 9531 w 12159"/>
              <a:gd name="T45" fmla="*/ 5682 h 8325"/>
              <a:gd name="T46" fmla="*/ 8969 w 12159"/>
              <a:gd name="T47" fmla="*/ 7928 h 8325"/>
              <a:gd name="T48" fmla="*/ 9280 w 12159"/>
              <a:gd name="T49" fmla="*/ 8325 h 8325"/>
              <a:gd name="T50" fmla="*/ 10560 w 12159"/>
              <a:gd name="T51" fmla="*/ 8325 h 8325"/>
              <a:gd name="T52" fmla="*/ 10870 w 12159"/>
              <a:gd name="T53" fmla="*/ 7928 h 8325"/>
              <a:gd name="T54" fmla="*/ 10309 w 12159"/>
              <a:gd name="T55" fmla="*/ 5682 h 8325"/>
              <a:gd name="T56" fmla="*/ 10880 w 12159"/>
              <a:gd name="T57" fmla="*/ 4805 h 8325"/>
              <a:gd name="T58" fmla="*/ 10240 w 12159"/>
              <a:gd name="T59" fmla="*/ 3900 h 8325"/>
              <a:gd name="T60" fmla="*/ 10240 w 12159"/>
              <a:gd name="T61" fmla="*/ 3115 h 8325"/>
              <a:gd name="T62" fmla="*/ 11941 w 12159"/>
              <a:gd name="T63" fmla="*/ 2548 h 8325"/>
              <a:gd name="T64" fmla="*/ 12159 w 12159"/>
              <a:gd name="T65" fmla="*/ 2245 h 8325"/>
              <a:gd name="T66" fmla="*/ 11941 w 12159"/>
              <a:gd name="T67" fmla="*/ 1942 h 8325"/>
              <a:gd name="T68" fmla="*/ 11940 w 12159"/>
              <a:gd name="T69" fmla="*/ 1942 h 8325"/>
              <a:gd name="T70" fmla="*/ 9919 w 12159"/>
              <a:gd name="T71" fmla="*/ 4485 h 8325"/>
              <a:gd name="T72" fmla="*/ 10239 w 12159"/>
              <a:gd name="T73" fmla="*/ 4805 h 8325"/>
              <a:gd name="T74" fmla="*/ 9919 w 12159"/>
              <a:gd name="T75" fmla="*/ 5125 h 8325"/>
              <a:gd name="T76" fmla="*/ 9599 w 12159"/>
              <a:gd name="T77" fmla="*/ 4805 h 8325"/>
              <a:gd name="T78" fmla="*/ 9919 w 12159"/>
              <a:gd name="T79" fmla="*/ 4485 h 8325"/>
              <a:gd name="T80" fmla="*/ 9689 w 12159"/>
              <a:gd name="T81" fmla="*/ 7685 h 8325"/>
              <a:gd name="T82" fmla="*/ 9919 w 12159"/>
              <a:gd name="T83" fmla="*/ 6765 h 8325"/>
              <a:gd name="T84" fmla="*/ 10149 w 12159"/>
              <a:gd name="T85" fmla="*/ 7685 h 8325"/>
              <a:gd name="T86" fmla="*/ 9689 w 12159"/>
              <a:gd name="T87" fmla="*/ 7685 h 8325"/>
              <a:gd name="T88" fmla="*/ 9893 w 12159"/>
              <a:gd name="T89" fmla="*/ 2556 h 8325"/>
              <a:gd name="T90" fmla="*/ 6132 w 12159"/>
              <a:gd name="T91" fmla="*/ 1929 h 8325"/>
              <a:gd name="T92" fmla="*/ 5754 w 12159"/>
              <a:gd name="T93" fmla="*/ 2190 h 8325"/>
              <a:gd name="T94" fmla="*/ 6027 w 12159"/>
              <a:gd name="T95" fmla="*/ 2560 h 8325"/>
              <a:gd name="T96" fmla="*/ 8596 w 12159"/>
              <a:gd name="T97" fmla="*/ 2988 h 8325"/>
              <a:gd name="T98" fmla="*/ 6080 w 12159"/>
              <a:gd name="T99" fmla="*/ 3827 h 8325"/>
              <a:gd name="T100" fmla="*/ 1331 w 12159"/>
              <a:gd name="T101" fmla="*/ 2244 h 8325"/>
              <a:gd name="T102" fmla="*/ 6080 w 12159"/>
              <a:gd name="T103" fmla="*/ 662 h 8325"/>
              <a:gd name="T104" fmla="*/ 10828 w 12159"/>
              <a:gd name="T105" fmla="*/ 2244 h 8325"/>
              <a:gd name="T106" fmla="*/ 9894 w 12159"/>
              <a:gd name="T107" fmla="*/ 2555 h 8325"/>
              <a:gd name="T108" fmla="*/ 9893 w 12159"/>
              <a:gd name="T109" fmla="*/ 2556 h 8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9" h="8325">
                <a:moveTo>
                  <a:pt x="11940" y="1942"/>
                </a:moveTo>
                <a:lnTo>
                  <a:pt x="6180" y="22"/>
                </a:lnTo>
                <a:cubicBezTo>
                  <a:pt x="6114" y="0"/>
                  <a:pt x="6044" y="0"/>
                  <a:pt x="5978" y="22"/>
                </a:cubicBezTo>
                <a:lnTo>
                  <a:pt x="218" y="1942"/>
                </a:lnTo>
                <a:cubicBezTo>
                  <a:pt x="88" y="1985"/>
                  <a:pt x="0" y="2108"/>
                  <a:pt x="0" y="2245"/>
                </a:cubicBezTo>
                <a:cubicBezTo>
                  <a:pt x="0" y="2382"/>
                  <a:pt x="88" y="2505"/>
                  <a:pt x="218" y="2548"/>
                </a:cubicBezTo>
                <a:lnTo>
                  <a:pt x="1919" y="3115"/>
                </a:lnTo>
                <a:lnTo>
                  <a:pt x="1919" y="4805"/>
                </a:lnTo>
                <a:cubicBezTo>
                  <a:pt x="1919" y="4890"/>
                  <a:pt x="1953" y="4971"/>
                  <a:pt x="2012" y="5032"/>
                </a:cubicBezTo>
                <a:cubicBezTo>
                  <a:pt x="2069" y="5088"/>
                  <a:pt x="3417" y="6405"/>
                  <a:pt x="6079" y="6405"/>
                </a:cubicBezTo>
                <a:cubicBezTo>
                  <a:pt x="7047" y="6405"/>
                  <a:pt x="7950" y="6231"/>
                  <a:pt x="8764" y="5887"/>
                </a:cubicBezTo>
                <a:cubicBezTo>
                  <a:pt x="8923" y="5816"/>
                  <a:pt x="8996" y="5631"/>
                  <a:pt x="8928" y="5471"/>
                </a:cubicBezTo>
                <a:cubicBezTo>
                  <a:pt x="8860" y="5310"/>
                  <a:pt x="8677" y="5233"/>
                  <a:pt x="8515" y="5298"/>
                </a:cubicBezTo>
                <a:cubicBezTo>
                  <a:pt x="7781" y="5608"/>
                  <a:pt x="6962" y="5765"/>
                  <a:pt x="6080" y="5765"/>
                </a:cubicBezTo>
                <a:cubicBezTo>
                  <a:pt x="4835" y="5765"/>
                  <a:pt x="3919" y="5442"/>
                  <a:pt x="3370" y="5172"/>
                </a:cubicBezTo>
                <a:cubicBezTo>
                  <a:pt x="3081" y="5033"/>
                  <a:pt x="2809" y="4862"/>
                  <a:pt x="2560" y="4661"/>
                </a:cubicBezTo>
                <a:lnTo>
                  <a:pt x="2560" y="3329"/>
                </a:lnTo>
                <a:lnTo>
                  <a:pt x="5979" y="4469"/>
                </a:lnTo>
                <a:cubicBezTo>
                  <a:pt x="6044" y="4491"/>
                  <a:pt x="6115" y="4491"/>
                  <a:pt x="6181" y="4469"/>
                </a:cubicBezTo>
                <a:lnTo>
                  <a:pt x="9600" y="3329"/>
                </a:lnTo>
                <a:lnTo>
                  <a:pt x="9600" y="3900"/>
                </a:lnTo>
                <a:cubicBezTo>
                  <a:pt x="9227" y="4032"/>
                  <a:pt x="8960" y="4388"/>
                  <a:pt x="8960" y="4805"/>
                </a:cubicBezTo>
                <a:cubicBezTo>
                  <a:pt x="8960" y="5196"/>
                  <a:pt x="9195" y="5533"/>
                  <a:pt x="9531" y="5682"/>
                </a:cubicBezTo>
                <a:lnTo>
                  <a:pt x="8969" y="7928"/>
                </a:lnTo>
                <a:cubicBezTo>
                  <a:pt x="8919" y="8129"/>
                  <a:pt x="9072" y="8325"/>
                  <a:pt x="9280" y="8325"/>
                </a:cubicBezTo>
                <a:lnTo>
                  <a:pt x="10560" y="8325"/>
                </a:lnTo>
                <a:cubicBezTo>
                  <a:pt x="10768" y="8325"/>
                  <a:pt x="10920" y="8129"/>
                  <a:pt x="10870" y="7928"/>
                </a:cubicBezTo>
                <a:lnTo>
                  <a:pt x="10309" y="5682"/>
                </a:lnTo>
                <a:cubicBezTo>
                  <a:pt x="10645" y="5533"/>
                  <a:pt x="10880" y="5196"/>
                  <a:pt x="10880" y="4805"/>
                </a:cubicBezTo>
                <a:cubicBezTo>
                  <a:pt x="10880" y="4388"/>
                  <a:pt x="10612" y="4032"/>
                  <a:pt x="10240" y="3900"/>
                </a:cubicBezTo>
                <a:lnTo>
                  <a:pt x="10240" y="3115"/>
                </a:lnTo>
                <a:lnTo>
                  <a:pt x="11941" y="2548"/>
                </a:lnTo>
                <a:cubicBezTo>
                  <a:pt x="12071" y="2505"/>
                  <a:pt x="12159" y="2382"/>
                  <a:pt x="12159" y="2245"/>
                </a:cubicBezTo>
                <a:cubicBezTo>
                  <a:pt x="12159" y="2108"/>
                  <a:pt x="12071" y="1985"/>
                  <a:pt x="11941" y="1942"/>
                </a:cubicBezTo>
                <a:lnTo>
                  <a:pt x="11940" y="1942"/>
                </a:lnTo>
                <a:close/>
                <a:moveTo>
                  <a:pt x="9919" y="4485"/>
                </a:moveTo>
                <a:cubicBezTo>
                  <a:pt x="10096" y="4485"/>
                  <a:pt x="10239" y="4628"/>
                  <a:pt x="10239" y="4805"/>
                </a:cubicBezTo>
                <a:cubicBezTo>
                  <a:pt x="10239" y="4982"/>
                  <a:pt x="10096" y="5125"/>
                  <a:pt x="9919" y="5125"/>
                </a:cubicBezTo>
                <a:cubicBezTo>
                  <a:pt x="9742" y="5125"/>
                  <a:pt x="9599" y="4982"/>
                  <a:pt x="9599" y="4805"/>
                </a:cubicBezTo>
                <a:cubicBezTo>
                  <a:pt x="9599" y="4628"/>
                  <a:pt x="9742" y="4485"/>
                  <a:pt x="9919" y="4485"/>
                </a:cubicBezTo>
                <a:close/>
                <a:moveTo>
                  <a:pt x="9689" y="7685"/>
                </a:moveTo>
                <a:lnTo>
                  <a:pt x="9919" y="6765"/>
                </a:lnTo>
                <a:lnTo>
                  <a:pt x="10149" y="7685"/>
                </a:lnTo>
                <a:lnTo>
                  <a:pt x="9689" y="7685"/>
                </a:lnTo>
                <a:close/>
                <a:moveTo>
                  <a:pt x="9893" y="2556"/>
                </a:moveTo>
                <a:lnTo>
                  <a:pt x="6132" y="1929"/>
                </a:lnTo>
                <a:cubicBezTo>
                  <a:pt x="5955" y="1894"/>
                  <a:pt x="5784" y="2012"/>
                  <a:pt x="5754" y="2190"/>
                </a:cubicBezTo>
                <a:cubicBezTo>
                  <a:pt x="5725" y="2368"/>
                  <a:pt x="5848" y="2536"/>
                  <a:pt x="6027" y="2560"/>
                </a:cubicBezTo>
                <a:lnTo>
                  <a:pt x="8596" y="2988"/>
                </a:lnTo>
                <a:lnTo>
                  <a:pt x="6080" y="3827"/>
                </a:lnTo>
                <a:lnTo>
                  <a:pt x="1331" y="2244"/>
                </a:lnTo>
                <a:lnTo>
                  <a:pt x="6080" y="662"/>
                </a:lnTo>
                <a:lnTo>
                  <a:pt x="10828" y="2244"/>
                </a:lnTo>
                <a:lnTo>
                  <a:pt x="9894" y="2555"/>
                </a:lnTo>
                <a:lnTo>
                  <a:pt x="9893" y="2556"/>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9" name="椭圆 38"/>
          <p:cNvSpPr/>
          <p:nvPr/>
        </p:nvSpPr>
        <p:spPr>
          <a:xfrm>
            <a:off x="1545858" y="1628774"/>
            <a:ext cx="659499" cy="6594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0" name="矩形 39"/>
          <p:cNvSpPr/>
          <p:nvPr/>
        </p:nvSpPr>
        <p:spPr>
          <a:xfrm>
            <a:off x="2512191" y="1521096"/>
            <a:ext cx="1005403" cy="338554"/>
          </a:xfrm>
          <a:prstGeom prst="rect">
            <a:avLst/>
          </a:prstGeom>
        </p:spPr>
        <p:txBody>
          <a:bodyPr wrap="none">
            <a:spAutoFit/>
          </a:bodyPr>
          <a:lstStyle/>
          <a:p>
            <a:r>
              <a:rPr lang="zh-CN" altLang="en-US" sz="1600" b="1" dirty="0">
                <a:solidFill>
                  <a:schemeClr val="accent1"/>
                </a:solidFill>
                <a:latin typeface="Arial" panose="020B0604020202020204" pitchFamily="34" charset="0"/>
                <a:ea typeface="微软雅黑" panose="020B0503020204020204" charset="-122"/>
                <a:sym typeface="Arial" panose="020B0604020202020204" pitchFamily="34" charset="0"/>
              </a:rPr>
              <a:t>权衡理论</a:t>
            </a:r>
            <a:endParaRPr lang="zh-CN" altLang="en-US" sz="16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1" name="矩形 40"/>
          <p:cNvSpPr/>
          <p:nvPr/>
        </p:nvSpPr>
        <p:spPr>
          <a:xfrm>
            <a:off x="2475559" y="1850994"/>
            <a:ext cx="8249591" cy="700192"/>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市账比表示投资机会、风险、代理或确定最优杠杆比的其他因素。权衡理论预测市账比或任何其他变量的临时波动应该有临时效应。</a:t>
            </a:r>
            <a:endPar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46" name="矩形 45"/>
          <p:cNvSpPr/>
          <p:nvPr/>
        </p:nvSpPr>
        <p:spPr>
          <a:xfrm>
            <a:off x="1019880" y="3076575"/>
            <a:ext cx="10079919" cy="1362075"/>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矩形 46"/>
          <p:cNvSpPr/>
          <p:nvPr/>
        </p:nvSpPr>
        <p:spPr>
          <a:xfrm rot="16200000">
            <a:off x="389175" y="37065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矩形 47"/>
          <p:cNvSpPr/>
          <p:nvPr/>
        </p:nvSpPr>
        <p:spPr>
          <a:xfrm>
            <a:off x="1019175" y="4832775"/>
            <a:ext cx="10079919" cy="1362075"/>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9" name="矩形 48"/>
          <p:cNvSpPr/>
          <p:nvPr/>
        </p:nvSpPr>
        <p:spPr>
          <a:xfrm rot="16200000">
            <a:off x="388470" y="54627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2" name="椭圆 51"/>
          <p:cNvSpPr/>
          <p:nvPr/>
        </p:nvSpPr>
        <p:spPr>
          <a:xfrm>
            <a:off x="1593483" y="3400424"/>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3" name="矩形 52"/>
          <p:cNvSpPr/>
          <p:nvPr/>
        </p:nvSpPr>
        <p:spPr>
          <a:xfrm>
            <a:off x="2559813" y="3292746"/>
            <a:ext cx="1415772" cy="338554"/>
          </a:xfrm>
          <a:prstGeom prst="rect">
            <a:avLst/>
          </a:prstGeom>
        </p:spPr>
        <p:txBody>
          <a:bodyPr wrap="none">
            <a:spAutoFit/>
          </a:bodyPr>
          <a:lstStyle/>
          <a:p>
            <a:r>
              <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rPr>
              <a:t>挤出顺序理论</a:t>
            </a:r>
            <a:endPar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54" name="矩形 53"/>
          <p:cNvSpPr/>
          <p:nvPr/>
        </p:nvSpPr>
        <p:spPr>
          <a:xfrm>
            <a:off x="2523184" y="3622644"/>
            <a:ext cx="8249591" cy="700192"/>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不利选择导致管理层完全避免发行股票。标准版本意味着高投资时期会推高杠杆接近债务上限，其动态版本预测有未来投资机会的公司可能降低杠杆</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以避免未来发行股票。</a:t>
            </a:r>
            <a:endPar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65" name="椭圆 64"/>
          <p:cNvSpPr/>
          <p:nvPr/>
        </p:nvSpPr>
        <p:spPr>
          <a:xfrm>
            <a:off x="1603008" y="5134413"/>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66" name="矩形 65"/>
          <p:cNvSpPr/>
          <p:nvPr/>
        </p:nvSpPr>
        <p:spPr>
          <a:xfrm>
            <a:off x="2569338" y="5026735"/>
            <a:ext cx="2852063" cy="338554"/>
          </a:xfrm>
          <a:prstGeom prst="rect">
            <a:avLst/>
          </a:prstGeom>
        </p:spPr>
        <p:txBody>
          <a:bodyPr wrap="none">
            <a:spAutoFit/>
          </a:bodyPr>
          <a:lstStyle/>
          <a:p>
            <a:r>
              <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rPr>
              <a:t>资本结构管理层利益固化理论</a:t>
            </a:r>
            <a:endParaRPr lang="zh-CN" altLang="en-US" sz="1600" b="1" dirty="0">
              <a:solidFill>
                <a:schemeClr val="accent2">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68" name="矩形 67"/>
          <p:cNvSpPr/>
          <p:nvPr/>
        </p:nvSpPr>
        <p:spPr>
          <a:xfrm>
            <a:off x="2532709" y="5356633"/>
            <a:ext cx="8249591" cy="377026"/>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高市值使管理层能增加权益</a:t>
            </a:r>
            <a:r>
              <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但也使他们能抵制恢复最优债务所需的债务融资。</a:t>
            </a:r>
            <a:endParaRPr lang="en-US" altLang="zh-CN" sz="14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69" name="iconfont-11244-5317146"/>
          <p:cNvSpPr>
            <a:spLocks noChangeAspect="1"/>
          </p:cNvSpPr>
          <p:nvPr/>
        </p:nvSpPr>
        <p:spPr bwMode="auto">
          <a:xfrm>
            <a:off x="1751640" y="3566688"/>
            <a:ext cx="353674" cy="244614"/>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0" name="iconfont-11244-5317146"/>
          <p:cNvSpPr>
            <a:spLocks noChangeAspect="1"/>
          </p:cNvSpPr>
          <p:nvPr/>
        </p:nvSpPr>
        <p:spPr bwMode="auto">
          <a:xfrm>
            <a:off x="1747603" y="5298913"/>
            <a:ext cx="353674" cy="292286"/>
          </a:xfrm>
          <a:custGeom>
            <a:avLst/>
            <a:gdLst>
              <a:gd name="connsiteX0" fmla="*/ 172462 w 606900"/>
              <a:gd name="connsiteY0" fmla="*/ 349437 h 501560"/>
              <a:gd name="connsiteX1" fmla="*/ 155911 w 606900"/>
              <a:gd name="connsiteY1" fmla="*/ 378701 h 501560"/>
              <a:gd name="connsiteX2" fmla="*/ 138449 w 606900"/>
              <a:gd name="connsiteY2" fmla="*/ 467859 h 501560"/>
              <a:gd name="connsiteX3" fmla="*/ 227733 w 606900"/>
              <a:gd name="connsiteY3" fmla="*/ 450270 h 501560"/>
              <a:gd name="connsiteX4" fmla="*/ 255065 w 606900"/>
              <a:gd name="connsiteY4" fmla="*/ 434804 h 501560"/>
              <a:gd name="connsiteX5" fmla="*/ 172462 w 606900"/>
              <a:gd name="connsiteY5" fmla="*/ 349437 h 501560"/>
              <a:gd name="connsiteX6" fmla="*/ 533696 w 606900"/>
              <a:gd name="connsiteY6" fmla="*/ 210393 h 501560"/>
              <a:gd name="connsiteX7" fmla="*/ 315346 w 606900"/>
              <a:gd name="connsiteY7" fmla="*/ 428587 h 501560"/>
              <a:gd name="connsiteX8" fmla="*/ 533696 w 606900"/>
              <a:gd name="connsiteY8" fmla="*/ 210393 h 501560"/>
              <a:gd name="connsiteX9" fmla="*/ 59522 w 606900"/>
              <a:gd name="connsiteY9" fmla="*/ 119601 h 501560"/>
              <a:gd name="connsiteX10" fmla="*/ 28242 w 606900"/>
              <a:gd name="connsiteY10" fmla="*/ 150825 h 501560"/>
              <a:gd name="connsiteX11" fmla="*/ 59522 w 606900"/>
              <a:gd name="connsiteY11" fmla="*/ 182049 h 501560"/>
              <a:gd name="connsiteX12" fmla="*/ 90802 w 606900"/>
              <a:gd name="connsiteY12" fmla="*/ 150825 h 501560"/>
              <a:gd name="connsiteX13" fmla="*/ 59522 w 606900"/>
              <a:gd name="connsiteY13" fmla="*/ 119601 h 501560"/>
              <a:gd name="connsiteX14" fmla="*/ 59522 w 606900"/>
              <a:gd name="connsiteY14" fmla="*/ 91409 h 501560"/>
              <a:gd name="connsiteX15" fmla="*/ 119044 w 606900"/>
              <a:gd name="connsiteY15" fmla="*/ 150825 h 501560"/>
              <a:gd name="connsiteX16" fmla="*/ 59522 w 606900"/>
              <a:gd name="connsiteY16" fmla="*/ 210241 h 501560"/>
              <a:gd name="connsiteX17" fmla="*/ 0 w 606900"/>
              <a:gd name="connsiteY17" fmla="*/ 150825 h 501560"/>
              <a:gd name="connsiteX18" fmla="*/ 59522 w 606900"/>
              <a:gd name="connsiteY18" fmla="*/ 91409 h 501560"/>
              <a:gd name="connsiteX19" fmla="*/ 347929 w 606900"/>
              <a:gd name="connsiteY19" fmla="*/ 72806 h 501560"/>
              <a:gd name="connsiteX20" fmla="*/ 230162 w 606900"/>
              <a:gd name="connsiteY20" fmla="*/ 125481 h 501560"/>
              <a:gd name="connsiteX21" fmla="*/ 282548 w 606900"/>
              <a:gd name="connsiteY21" fmla="*/ 417215 h 501560"/>
              <a:gd name="connsiteX22" fmla="*/ 522308 w 606900"/>
              <a:gd name="connsiteY22" fmla="*/ 177641 h 501560"/>
              <a:gd name="connsiteX23" fmla="*/ 347929 w 606900"/>
              <a:gd name="connsiteY23" fmla="*/ 72806 h 501560"/>
              <a:gd name="connsiteX24" fmla="*/ 544439 w 606900"/>
              <a:gd name="connsiteY24" fmla="*/ 29064 h 501560"/>
              <a:gd name="connsiteX25" fmla="*/ 483740 w 606900"/>
              <a:gd name="connsiteY25" fmla="*/ 51334 h 501560"/>
              <a:gd name="connsiteX26" fmla="*/ 454434 w 606900"/>
              <a:gd name="connsiteY26" fmla="*/ 67862 h 501560"/>
              <a:gd name="connsiteX27" fmla="*/ 540074 w 606900"/>
              <a:gd name="connsiteY27" fmla="*/ 150348 h 501560"/>
              <a:gd name="connsiteX28" fmla="*/ 555562 w 606900"/>
              <a:gd name="connsiteY28" fmla="*/ 122903 h 501560"/>
              <a:gd name="connsiteX29" fmla="*/ 573024 w 606900"/>
              <a:gd name="connsiteY29" fmla="*/ 33745 h 501560"/>
              <a:gd name="connsiteX30" fmla="*/ 544439 w 606900"/>
              <a:gd name="connsiteY30" fmla="*/ 29064 h 501560"/>
              <a:gd name="connsiteX31" fmla="*/ 556710 w 606900"/>
              <a:gd name="connsiteY31" fmla="*/ 17 h 501560"/>
              <a:gd name="connsiteX32" fmla="*/ 593067 w 606900"/>
              <a:gd name="connsiteY32" fmla="*/ 13882 h 501560"/>
              <a:gd name="connsiteX33" fmla="*/ 554195 w 606900"/>
              <a:gd name="connsiteY33" fmla="*/ 180826 h 501560"/>
              <a:gd name="connsiteX34" fmla="*/ 285737 w 606900"/>
              <a:gd name="connsiteY34" fmla="*/ 448906 h 501560"/>
              <a:gd name="connsiteX35" fmla="*/ 118406 w 606900"/>
              <a:gd name="connsiteY35" fmla="*/ 487723 h 501560"/>
              <a:gd name="connsiteX36" fmla="*/ 159252 w 606900"/>
              <a:gd name="connsiteY36" fmla="*/ 317747 h 501560"/>
              <a:gd name="connsiteX37" fmla="*/ 422699 w 606900"/>
              <a:gd name="connsiteY37" fmla="*/ 54519 h 501560"/>
              <a:gd name="connsiteX38" fmla="*/ 556710 w 606900"/>
              <a:gd name="connsiteY38" fmla="*/ 17 h 5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00" h="501560">
                <a:moveTo>
                  <a:pt x="172462" y="349437"/>
                </a:moveTo>
                <a:cubicBezTo>
                  <a:pt x="166237" y="359596"/>
                  <a:pt x="160770" y="369300"/>
                  <a:pt x="155911" y="378701"/>
                </a:cubicBezTo>
                <a:cubicBezTo>
                  <a:pt x="129035" y="430407"/>
                  <a:pt x="129339" y="458610"/>
                  <a:pt x="138449" y="467859"/>
                </a:cubicBezTo>
                <a:cubicBezTo>
                  <a:pt x="147560" y="476957"/>
                  <a:pt x="175803" y="477109"/>
                  <a:pt x="227733" y="450270"/>
                </a:cubicBezTo>
                <a:cubicBezTo>
                  <a:pt x="236540" y="445721"/>
                  <a:pt x="245650" y="440566"/>
                  <a:pt x="255065" y="434804"/>
                </a:cubicBezTo>
                <a:cubicBezTo>
                  <a:pt x="220293" y="415244"/>
                  <a:pt x="190987" y="385070"/>
                  <a:pt x="172462" y="349437"/>
                </a:cubicBezTo>
                <a:close/>
                <a:moveTo>
                  <a:pt x="533696" y="210393"/>
                </a:moveTo>
                <a:cubicBezTo>
                  <a:pt x="476452" y="289392"/>
                  <a:pt x="393849" y="371726"/>
                  <a:pt x="315346" y="428587"/>
                </a:cubicBezTo>
                <a:cubicBezTo>
                  <a:pt x="446539" y="460278"/>
                  <a:pt x="565583" y="342159"/>
                  <a:pt x="533696" y="210393"/>
                </a:cubicBezTo>
                <a:close/>
                <a:moveTo>
                  <a:pt x="59522" y="119601"/>
                </a:moveTo>
                <a:cubicBezTo>
                  <a:pt x="41908" y="119601"/>
                  <a:pt x="28242" y="133849"/>
                  <a:pt x="28242" y="150825"/>
                </a:cubicBezTo>
                <a:cubicBezTo>
                  <a:pt x="28242" y="167801"/>
                  <a:pt x="41908" y="182049"/>
                  <a:pt x="59522" y="182049"/>
                </a:cubicBezTo>
                <a:cubicBezTo>
                  <a:pt x="77135" y="182049"/>
                  <a:pt x="90802" y="167649"/>
                  <a:pt x="90802" y="150825"/>
                </a:cubicBezTo>
                <a:cubicBezTo>
                  <a:pt x="90802" y="133849"/>
                  <a:pt x="77135" y="119601"/>
                  <a:pt x="59522" y="119601"/>
                </a:cubicBezTo>
                <a:close/>
                <a:moveTo>
                  <a:pt x="59522" y="91409"/>
                </a:moveTo>
                <a:cubicBezTo>
                  <a:pt x="92320" y="91409"/>
                  <a:pt x="119044" y="118086"/>
                  <a:pt x="119044" y="150825"/>
                </a:cubicBezTo>
                <a:cubicBezTo>
                  <a:pt x="119044" y="184019"/>
                  <a:pt x="91865" y="210241"/>
                  <a:pt x="59522" y="210241"/>
                </a:cubicBezTo>
                <a:cubicBezTo>
                  <a:pt x="27179" y="210241"/>
                  <a:pt x="0" y="184019"/>
                  <a:pt x="0" y="150825"/>
                </a:cubicBezTo>
                <a:cubicBezTo>
                  <a:pt x="0" y="117631"/>
                  <a:pt x="27179" y="91409"/>
                  <a:pt x="59522" y="91409"/>
                </a:cubicBezTo>
                <a:close/>
                <a:moveTo>
                  <a:pt x="347929" y="72806"/>
                </a:moveTo>
                <a:cubicBezTo>
                  <a:pt x="305609" y="75060"/>
                  <a:pt x="263530" y="92104"/>
                  <a:pt x="230162" y="125481"/>
                </a:cubicBezTo>
                <a:cubicBezTo>
                  <a:pt x="141486" y="213881"/>
                  <a:pt x="167755" y="364448"/>
                  <a:pt x="282548" y="417215"/>
                </a:cubicBezTo>
                <a:cubicBezTo>
                  <a:pt x="369554" y="357625"/>
                  <a:pt x="463241" y="263767"/>
                  <a:pt x="522308" y="177641"/>
                </a:cubicBezTo>
                <a:cubicBezTo>
                  <a:pt x="489662" y="106376"/>
                  <a:pt x="418462" y="69049"/>
                  <a:pt x="347929" y="72806"/>
                </a:cubicBezTo>
                <a:close/>
                <a:moveTo>
                  <a:pt x="544439" y="29064"/>
                </a:moveTo>
                <a:cubicBezTo>
                  <a:pt x="529749" y="31243"/>
                  <a:pt x="509705" y="37915"/>
                  <a:pt x="483740" y="51334"/>
                </a:cubicBezTo>
                <a:cubicBezTo>
                  <a:pt x="474326" y="56035"/>
                  <a:pt x="464608" y="61645"/>
                  <a:pt x="454434" y="67862"/>
                </a:cubicBezTo>
                <a:cubicBezTo>
                  <a:pt x="490118" y="86209"/>
                  <a:pt x="520486" y="115777"/>
                  <a:pt x="540074" y="150348"/>
                </a:cubicBezTo>
                <a:cubicBezTo>
                  <a:pt x="545844" y="140947"/>
                  <a:pt x="551007" y="131698"/>
                  <a:pt x="555562" y="122903"/>
                </a:cubicBezTo>
                <a:cubicBezTo>
                  <a:pt x="582286" y="71198"/>
                  <a:pt x="582134" y="42995"/>
                  <a:pt x="573024" y="33745"/>
                </a:cubicBezTo>
                <a:cubicBezTo>
                  <a:pt x="568469" y="29196"/>
                  <a:pt x="559130" y="26884"/>
                  <a:pt x="544439" y="29064"/>
                </a:cubicBezTo>
                <a:close/>
                <a:moveTo>
                  <a:pt x="556710" y="17"/>
                </a:moveTo>
                <a:cubicBezTo>
                  <a:pt x="570945" y="302"/>
                  <a:pt x="583539" y="4367"/>
                  <a:pt x="593067" y="13882"/>
                </a:cubicBezTo>
                <a:cubicBezTo>
                  <a:pt x="630572" y="51334"/>
                  <a:pt x="583045" y="136701"/>
                  <a:pt x="554195" y="180826"/>
                </a:cubicBezTo>
                <a:cubicBezTo>
                  <a:pt x="616147" y="348679"/>
                  <a:pt x="451701" y="510012"/>
                  <a:pt x="285737" y="448906"/>
                </a:cubicBezTo>
                <a:cubicBezTo>
                  <a:pt x="241399" y="477867"/>
                  <a:pt x="155911" y="525175"/>
                  <a:pt x="118406" y="487723"/>
                </a:cubicBezTo>
                <a:cubicBezTo>
                  <a:pt x="80445" y="449664"/>
                  <a:pt x="129642" y="362629"/>
                  <a:pt x="159252" y="317747"/>
                </a:cubicBezTo>
                <a:cubicBezTo>
                  <a:pt x="106410" y="155655"/>
                  <a:pt x="260683" y="1903"/>
                  <a:pt x="422699" y="54519"/>
                </a:cubicBezTo>
                <a:cubicBezTo>
                  <a:pt x="456522" y="32343"/>
                  <a:pt x="514004" y="-836"/>
                  <a:pt x="556710" y="17"/>
                </a:cubicBezTo>
                <a:close/>
              </a:path>
            </a:pathLst>
          </a:custGeom>
          <a:solidFill>
            <a:schemeClr val="accent2"/>
          </a:solidFill>
          <a:ln>
            <a:noFill/>
          </a:ln>
        </p:spPr>
        <p:txBody>
          <a:bodyPr/>
          <a:lstStyle/>
          <a:p>
            <a:endParaRPr lang="zh-CN" altLang="en-US" dirty="0">
              <a:latin typeface="Arial" panose="020B0604020202020204" pitchFamily="34" charset="0"/>
              <a:ea typeface="微软雅黑" panose="020B0503020204020204" charset="-122"/>
              <a:sym typeface="Arial" panose="020B0604020202020204" pitchFamily="34" charset="0"/>
            </a:endParaRPr>
          </a:p>
        </p:txBody>
      </p:sp>
      <p:cxnSp>
        <p:nvCxnSpPr>
          <p:cNvPr id="22" name="直接连接符 21"/>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2512" y="300592"/>
            <a:ext cx="6385610" cy="461665"/>
          </a:xfrm>
          <a:prstGeom prst="rect">
            <a:avLst/>
          </a:prstGeom>
          <a:noFill/>
        </p:spPr>
        <p:txBody>
          <a:bodyPr wrap="square" rtlCol="0">
            <a:spAutoFit/>
          </a:bodyPr>
          <a:lstStyle/>
          <a:p>
            <a:r>
              <a:rPr lang="zh-CN" altLang="en-US" sz="2400" b="1" dirty="0">
                <a:solidFill>
                  <a:schemeClr val="accent1"/>
                </a:solidFill>
                <a:latin typeface="+mj-ea"/>
                <a:ea typeface="+mj-ea"/>
              </a:rPr>
              <a:t>传统金融理论对于市值波动和资本结构的解释</a:t>
            </a:r>
            <a:endParaRPr lang="zh-CN" altLang="en-US" sz="2400" b="1" dirty="0">
              <a:solidFill>
                <a:schemeClr val="accent1"/>
              </a:solidFill>
              <a:latin typeface="+mj-ea"/>
              <a:ea typeface="+mj-ea"/>
            </a:endParaRPr>
          </a:p>
        </p:txBody>
      </p:sp>
      <p:pic>
        <p:nvPicPr>
          <p:cNvPr id="24" name="图片 23"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灯片编号占位符 2"/>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p:cNvSpPr/>
          <p:nvPr/>
        </p:nvSpPr>
        <p:spPr>
          <a:xfrm>
            <a:off x="356870" y="1638164"/>
            <a:ext cx="11511280" cy="4245801"/>
          </a:xfrm>
          <a:prstGeom prst="roundRect">
            <a:avLst>
              <a:gd name="adj" fmla="val 7205"/>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85000"/>
                </a:schemeClr>
              </a:solidFill>
              <a:effectLst>
                <a:outerShdw blurRad="63500" sx="102000" sy="102000" algn="ctr" rotWithShape="0">
                  <a:schemeClr val="tx1">
                    <a:alpha val="40000"/>
                  </a:schemeClr>
                </a:outerShdw>
              </a:effectLst>
              <a:latin typeface="Arial" panose="020B0604020202020204" pitchFamily="34" charset="0"/>
              <a:ea typeface="微软雅黑" panose="020B0503020204020204" charset="-122"/>
              <a:sym typeface="Arial" panose="020B0604020202020204" pitchFamily="34" charset="0"/>
            </a:endParaRPr>
          </a:p>
        </p:txBody>
      </p:sp>
      <p:sp>
        <p:nvSpPr>
          <p:cNvPr id="812" name="矩形 811"/>
          <p:cNvSpPr/>
          <p:nvPr/>
        </p:nvSpPr>
        <p:spPr>
          <a:xfrm>
            <a:off x="677862" y="3061404"/>
            <a:ext cx="4227782" cy="787075"/>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逆向选择的程度因公司或时间而异，并且与市净率成反比</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813" name="矩形 812"/>
          <p:cNvSpPr/>
          <p:nvPr/>
        </p:nvSpPr>
        <p:spPr>
          <a:xfrm>
            <a:off x="677862" y="2337540"/>
            <a:ext cx="3907390" cy="525016"/>
          </a:xfrm>
          <a:prstGeom prst="rect">
            <a:avLst/>
          </a:prstGeom>
          <a:noFill/>
        </p:spPr>
        <p:txBody>
          <a:bodyPr wrap="square">
            <a:spAutoFit/>
          </a:bodyPr>
          <a:lstStyle/>
          <a:p>
            <a:pPr>
              <a:lnSpc>
                <a:spcPct val="130000"/>
              </a:lnSpc>
            </a:pPr>
            <a:r>
              <a:rPr lang="zh-CN" altLang="en-US" sz="2400" b="1" dirty="0">
                <a:solidFill>
                  <a:schemeClr val="accent1"/>
                </a:solidFill>
                <a:latin typeface="Arial" panose="020B0604020202020204" pitchFamily="34" charset="0"/>
                <a:ea typeface="微软雅黑" panose="020B0503020204020204" charset="-122"/>
                <a:sym typeface="Arial" panose="020B0604020202020204" pitchFamily="34" charset="0"/>
              </a:rPr>
              <a:t>管理者和投资者都是理性</a:t>
            </a:r>
            <a:endParaRPr lang="zh-CN" altLang="en-US" sz="2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074" name="直接连接符 1073"/>
          <p:cNvCxnSpPr/>
          <p:nvPr/>
        </p:nvCxnSpPr>
        <p:spPr>
          <a:xfrm>
            <a:off x="801700" y="2957358"/>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2" name="矩形 1081"/>
          <p:cNvSpPr/>
          <p:nvPr/>
        </p:nvSpPr>
        <p:spPr>
          <a:xfrm>
            <a:off x="7305406" y="3061404"/>
            <a:ext cx="4227782" cy="417743"/>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在股本成本异常低的时候筹集股本</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83" name="矩形 1082"/>
          <p:cNvSpPr/>
          <p:nvPr/>
        </p:nvSpPr>
        <p:spPr>
          <a:xfrm>
            <a:off x="7305405" y="2337539"/>
            <a:ext cx="3907390" cy="525016"/>
          </a:xfrm>
          <a:prstGeom prst="rect">
            <a:avLst/>
          </a:prstGeom>
          <a:noFill/>
        </p:spPr>
        <p:txBody>
          <a:bodyPr wrap="square">
            <a:spAutoFit/>
          </a:bodyPr>
          <a:lstStyle/>
          <a:p>
            <a:pPr>
              <a:lnSpc>
                <a:spcPct val="130000"/>
              </a:lnSpc>
            </a:pPr>
            <a:r>
              <a:rPr lang="zh-CN" altLang="en-US" sz="2400" b="1" dirty="0">
                <a:solidFill>
                  <a:schemeClr val="accent1"/>
                </a:solidFill>
                <a:latin typeface="Arial" panose="020B0604020202020204" pitchFamily="34" charset="0"/>
                <a:ea typeface="微软雅黑" panose="020B0503020204020204" charset="-122"/>
                <a:sym typeface="Arial" panose="020B0604020202020204" pitchFamily="34" charset="0"/>
              </a:rPr>
              <a:t>管理者认为投资者是非理性</a:t>
            </a:r>
            <a:endParaRPr lang="zh-CN" altLang="en-US" sz="2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084" name="直接连接符 1083"/>
          <p:cNvCxnSpPr/>
          <p:nvPr/>
        </p:nvCxnSpPr>
        <p:spPr>
          <a:xfrm>
            <a:off x="7429244" y="2957358"/>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1" name="矩形 290"/>
          <p:cNvSpPr/>
          <p:nvPr/>
        </p:nvSpPr>
        <p:spPr>
          <a:xfrm>
            <a:off x="5283608" y="2172528"/>
            <a:ext cx="1323440" cy="1569660"/>
          </a:xfrm>
          <a:prstGeom prst="rect">
            <a:avLst/>
          </a:prstGeom>
        </p:spPr>
        <p:txBody>
          <a:bodyPr wrap="none" lIns="0">
            <a:spAutoFit/>
          </a:bodyPr>
          <a:lstStyle/>
          <a:p>
            <a:pPr algn="ctr"/>
            <a:r>
              <a:rPr lang="en-US" altLang="zh-CN" sz="9600" i="1" dirty="0">
                <a:gradFill flip="none" rotWithShape="1">
                  <a:gsLst>
                    <a:gs pos="100000">
                      <a:schemeClr val="accent2">
                        <a:alpha val="0"/>
                      </a:schemeClr>
                    </a:gs>
                    <a:gs pos="45000">
                      <a:schemeClr val="accent1"/>
                    </a:gs>
                  </a:gsLst>
                  <a:lin ang="5400000" scaled="1"/>
                  <a:tileRect/>
                </a:gradFill>
                <a:latin typeface="Arial" panose="020B0604020202020204" pitchFamily="34" charset="0"/>
                <a:ea typeface="微软雅黑" panose="020B0503020204020204" charset="-122"/>
                <a:sym typeface="Arial" panose="020B0604020202020204" pitchFamily="34" charset="0"/>
              </a:rPr>
              <a:t>vs</a:t>
            </a:r>
            <a:endParaRPr lang="zh-CN" altLang="en-US" sz="9600" i="1" dirty="0">
              <a:gradFill flip="none" rotWithShape="1">
                <a:gsLst>
                  <a:gs pos="100000">
                    <a:schemeClr val="accent2">
                      <a:alpha val="0"/>
                    </a:schemeClr>
                  </a:gs>
                  <a:gs pos="45000">
                    <a:schemeClr val="accent1"/>
                  </a:gs>
                </a:gsLst>
                <a:lin ang="5400000" scaled="1"/>
                <a:tileRect/>
              </a:gradFill>
              <a:latin typeface="Arial" panose="020B0604020202020204" pitchFamily="34" charset="0"/>
              <a:ea typeface="微软雅黑" panose="020B0503020204020204" charset="-122"/>
              <a:sym typeface="Arial" panose="020B0604020202020204" pitchFamily="34" charset="0"/>
            </a:endParaRPr>
          </a:p>
        </p:txBody>
      </p:sp>
      <p:cxnSp>
        <p:nvCxnSpPr>
          <p:cNvPr id="30" name="直接连接符 29"/>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对于股市时机的理解</a:t>
            </a:r>
            <a:endParaRPr lang="zh-CN" altLang="en-US" sz="2400" b="1" dirty="0">
              <a:solidFill>
                <a:schemeClr val="accent1"/>
              </a:solidFill>
              <a:latin typeface="+mj-ea"/>
              <a:ea typeface="+mj-ea"/>
            </a:endParaRPr>
          </a:p>
        </p:txBody>
      </p:sp>
      <p:pic>
        <p:nvPicPr>
          <p:cNvPr id="32" name="图片 31"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
        <p:nvSpPr>
          <p:cNvPr id="6" name="文本框 5"/>
          <p:cNvSpPr txBox="1"/>
          <p:nvPr/>
        </p:nvSpPr>
        <p:spPr>
          <a:xfrm>
            <a:off x="685327" y="4486700"/>
            <a:ext cx="10527468" cy="830997"/>
          </a:xfrm>
          <a:prstGeom prst="rect">
            <a:avLst/>
          </a:prstGeom>
          <a:noFill/>
        </p:spPr>
        <p:txBody>
          <a:bodyPr wrap="square" rtlCol="0">
            <a:spAutoFit/>
          </a:bodyPr>
          <a:lstStyle/>
          <a:p>
            <a:r>
              <a:rPr lang="zh-CN" altLang="en-US" sz="1600" dirty="0">
                <a:solidFill>
                  <a:schemeClr val="tx1">
                    <a:lumMod val="65000"/>
                    <a:lumOff val="35000"/>
                  </a:schemeClr>
                </a:solidFill>
                <a:latin typeface="Arial" panose="020B0604020202020204" pitchFamily="34" charset="0"/>
                <a:ea typeface="微软雅黑" panose="020B0503020204020204" charset="-122"/>
              </a:rPr>
              <a:t>为了解释过去估值的持续经验效应，两个版本都要求调整成本（可能与逆向选择有关）降低了撤销市场时机的可取</a:t>
            </a:r>
            <a:endParaRPr lang="en-US" altLang="zh-CN" sz="1600" dirty="0">
              <a:solidFill>
                <a:schemeClr val="tx1">
                  <a:lumMod val="65000"/>
                  <a:lumOff val="35000"/>
                </a:schemeClr>
              </a:solidFill>
              <a:latin typeface="Arial" panose="020B0604020202020204" pitchFamily="34" charset="0"/>
              <a:ea typeface="微软雅黑" panose="020B0503020204020204" charset="-122"/>
            </a:endParaRPr>
          </a:p>
          <a:p>
            <a:endParaRPr lang="en-US" altLang="zh-CN" sz="1600" dirty="0">
              <a:solidFill>
                <a:schemeClr val="tx1">
                  <a:lumMod val="65000"/>
                  <a:lumOff val="35000"/>
                </a:schemeClr>
              </a:solidFill>
              <a:latin typeface="Arial" panose="020B0604020202020204" pitchFamily="34" charset="0"/>
              <a:ea typeface="微软雅黑" panose="020B0503020204020204" charset="-122"/>
            </a:endParaRPr>
          </a:p>
          <a:p>
            <a:r>
              <a:rPr lang="zh-CN" altLang="en-US" sz="1600" dirty="0">
                <a:solidFill>
                  <a:schemeClr val="tx1">
                    <a:lumMod val="65000"/>
                    <a:lumOff val="35000"/>
                  </a:schemeClr>
                </a:solidFill>
                <a:latin typeface="Arial" panose="020B0604020202020204" pitchFamily="34" charset="0"/>
                <a:ea typeface="微软雅黑" panose="020B0503020204020204" charset="-122"/>
              </a:rPr>
              <a:t>性。 论文结果并没有区分这两种版本的市场时机，但盈余管理证据和长期回报证据指向第二种。</a:t>
            </a:r>
            <a:endParaRPr lang="zh-CN" altLang="en-US" sz="1600" dirty="0">
              <a:solidFill>
                <a:schemeClr val="tx1">
                  <a:lumMod val="65000"/>
                  <a:lumOff val="35000"/>
                </a:schemeClr>
              </a:solidFill>
              <a:latin typeface="Arial" panose="020B0604020202020204" pitchFamily="34" charset="0"/>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19934" y="2153725"/>
            <a:ext cx="11008727" cy="787075"/>
          </a:xfrm>
          <a:prstGeom prst="rect">
            <a:avLst/>
          </a:prstGeom>
          <a:noFill/>
        </p:spPr>
        <p:txBody>
          <a:bodyPr wrap="square" rtlCol="0">
            <a:spAutoFit/>
          </a:bodyPr>
          <a:lstStyle/>
          <a:p>
            <a:pPr>
              <a:lnSpc>
                <a:spcPct val="150000"/>
              </a:lnSpc>
            </a:pPr>
            <a:endPar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pPr>
              <a:lnSpc>
                <a:spcPct val="150000"/>
              </a:lnSpc>
            </a:pP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市净率是否通过净股本问题影响资本结构，以及市净率是否具有有助于解释杠杆横截面的持续影响。</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cxnSp>
        <p:nvCxnSpPr>
          <p:cNvPr id="4" name="直线连接符 3"/>
          <p:cNvCxnSpPr/>
          <p:nvPr/>
        </p:nvCxnSpPr>
        <p:spPr>
          <a:xfrm>
            <a:off x="693873" y="3215154"/>
            <a:ext cx="10804253" cy="0"/>
          </a:xfrm>
          <a:prstGeom prst="line">
            <a:avLst/>
          </a:prstGeom>
          <a:ln w="190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91635" y="4069345"/>
            <a:ext cx="11008727" cy="78707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论文主要样本由可以确定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IPO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日期的</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COMPUSTAT</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（某北美数据库）公司组成。了解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IPO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日期能够检查 </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IPO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周围的杠杆行为，这本身就是一个重要的融资决策，已知与市净率相关。了解</a:t>
            </a:r>
            <a:r>
              <a:rPr lang="en-US" altLang="zh-CN"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IPO </a:t>
            </a:r>
            <a:r>
              <a:rPr lang="zh-CN" altLang="en-US" sz="1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日期还能够从固定的起点研究杠杆的演变。</a:t>
            </a:r>
            <a:endParaRPr lang="en-US" altLang="zh-CN" sz="1600" spc="100" dirty="0">
              <a:solidFill>
                <a:schemeClr val="tx1">
                  <a:lumMod val="75000"/>
                  <a:lumOff val="25000"/>
                </a:schemeClr>
              </a:solidFill>
              <a:latin typeface="Arial" panose="020B0604020202020204" pitchFamily="34" charset="0"/>
              <a:sym typeface="Arial" panose="020B0604020202020204" pitchFamily="34" charset="0"/>
            </a:endParaRPr>
          </a:p>
        </p:txBody>
      </p:sp>
      <p:sp>
        <p:nvSpPr>
          <p:cNvPr id="15" name="圆角矩形 14"/>
          <p:cNvSpPr/>
          <p:nvPr/>
        </p:nvSpPr>
        <p:spPr>
          <a:xfrm>
            <a:off x="695324" y="1664244"/>
            <a:ext cx="5400676" cy="38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资本结构与市净率历史路径之间的关系</a:t>
            </a:r>
            <a:endPar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06" name="圆角矩形 105"/>
          <p:cNvSpPr/>
          <p:nvPr/>
        </p:nvSpPr>
        <p:spPr>
          <a:xfrm>
            <a:off x="693873" y="3500057"/>
            <a:ext cx="5402127" cy="39608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数据和汇总统计</a:t>
            </a:r>
            <a:endParaRPr kumimoji="1"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cxnSp>
        <p:nvCxnSpPr>
          <p:cNvPr id="93" name="直接连接符 92"/>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问题分析</a:t>
            </a:r>
            <a:endParaRPr lang="zh-CN" altLang="en-US"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fld>
            <a:endParaRPr lang="zh-CN" altLang="en-US" dirty="0"/>
          </a:p>
        </p:txBody>
      </p:sp>
    </p:spTree>
  </p:cSld>
  <p:clrMapOvr>
    <a:masterClrMapping/>
  </p:clrMapOvr>
</p:sld>
</file>

<file path=ppt/tags/tag1.xml><?xml version="1.0" encoding="utf-8"?>
<p:tagLst xmlns:p="http://schemas.openxmlformats.org/presentationml/2006/main">
  <p:tag name="ISLIDE.ICON" val="#393413;#135302;#8893;#152546;"/>
</p:tagLst>
</file>

<file path=ppt/tags/tag2.xml><?xml version="1.0" encoding="utf-8"?>
<p:tagLst xmlns:p="http://schemas.openxmlformats.org/presentationml/2006/main">
  <p:tag name="ISLIDE.ICON" val="#393413;#135302;#8893;#152546;"/>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北京大学-红色主题">
      <a:dk1>
        <a:sysClr val="windowText" lastClr="000000"/>
      </a:dk1>
      <a:lt1>
        <a:sysClr val="window" lastClr="FFFFFF"/>
      </a:lt1>
      <a:dk2>
        <a:srgbClr val="44546A"/>
      </a:dk2>
      <a:lt2>
        <a:srgbClr val="E7E6E6"/>
      </a:lt2>
      <a:accent1>
        <a:srgbClr val="94070A"/>
      </a:accent1>
      <a:accent2>
        <a:srgbClr val="D7C8B5"/>
      </a:accent2>
      <a:accent3>
        <a:srgbClr val="A5A5A5"/>
      </a:accent3>
      <a:accent4>
        <a:srgbClr val="0B4065"/>
      </a:accent4>
      <a:accent5>
        <a:srgbClr val="5B9BD5"/>
      </a:accent5>
      <a:accent6>
        <a:srgbClr val="70AD47"/>
      </a:accent6>
      <a:hlink>
        <a:srgbClr val="94070A"/>
      </a:hlink>
      <a:folHlink>
        <a:srgbClr val="954F72"/>
      </a:folHlink>
    </a:clrScheme>
    <a:fontScheme name="loawae3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7905</Words>
  <Application>WPS 演示</Application>
  <PresentationFormat>宽屏</PresentationFormat>
  <Paragraphs>605</Paragraphs>
  <Slides>42</Slides>
  <Notes>26</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42</vt:i4>
      </vt:variant>
    </vt:vector>
  </HeadingPairs>
  <TitlesOfParts>
    <vt:vector size="67" baseType="lpstr">
      <vt:lpstr>Arial</vt:lpstr>
      <vt:lpstr>宋体</vt:lpstr>
      <vt:lpstr>Wingdings</vt:lpstr>
      <vt:lpstr>微软雅黑</vt:lpstr>
      <vt:lpstr>Code</vt:lpstr>
      <vt:lpstr>Cascadia Code</vt:lpstr>
      <vt:lpstr>Arial</vt:lpstr>
      <vt:lpstr>Calibri Light</vt:lpstr>
      <vt:lpstr>Symbol</vt:lpstr>
      <vt:lpstr>Arial Unicode MS</vt:lpstr>
      <vt:lpstr>等线</vt:lpstr>
      <vt:lpstr>Consolas</vt:lpstr>
      <vt:lpstr>Source Han Sans CN Normal</vt:lpstr>
      <vt:lpstr>Times New Roman</vt:lpstr>
      <vt:lpstr>OPPOSans M</vt:lpstr>
      <vt:lpstr>Cambria Math</vt:lpstr>
      <vt:lpstr>Microsoft Sans Serif</vt:lpstr>
      <vt:lpstr>system-ui</vt:lpstr>
      <vt:lpstr>Segoe Print</vt:lpstr>
      <vt:lpstr>DejaVu Math TeX Gyre</vt:lpstr>
      <vt:lpstr>等线 Light</vt:lpstr>
      <vt:lpstr>Calibri</vt:lpstr>
      <vt:lpstr>BatangChe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好放 涂</dc:creator>
  <cp:lastModifiedBy>龙翔天驱</cp:lastModifiedBy>
  <cp:revision>50</cp:revision>
  <dcterms:created xsi:type="dcterms:W3CDTF">2023-11-10T05:37:00Z</dcterms:created>
  <dcterms:modified xsi:type="dcterms:W3CDTF">2024-09-07T16:28:41Z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412BCDD0AE7A4D2B80768E0BFDDC3338_12</vt:lpwstr>
  </property>
  <property fmtid="{D5CDD505-2E9C-101B-9397-08002B2CF9AE}" pid="3" name="KSOProductBuildVer">
    <vt:lpwstr>2052-12.1.0.17827</vt:lpwstr>
  </property>
</Properties>
</file>